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5" r:id="rId1"/>
    <p:sldMasterId id="2147483840" r:id="rId2"/>
    <p:sldMasterId id="2147483855" r:id="rId3"/>
  </p:sldMasterIdLst>
  <p:notesMasterIdLst>
    <p:notesMasterId r:id="rId58"/>
  </p:notesMasterIdLst>
  <p:sldIdLst>
    <p:sldId id="25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1"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19"/>
    <p:restoredTop sz="93692"/>
  </p:normalViewPr>
  <p:slideViewPr>
    <p:cSldViewPr snapToGrid="0" snapToObjects="1">
      <p:cViewPr>
        <p:scale>
          <a:sx n="86" d="100"/>
          <a:sy n="86" d="100"/>
        </p:scale>
        <p:origin x="808"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notesMaster" Target="notesMasters/notesMaster1.xml"/><Relationship Id="rId59" Type="http://schemas.openxmlformats.org/officeDocument/2006/relationships/presProps" Target="presProp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title>
      <c:layout/>
      <c:overlay val="0"/>
    </c:title>
    <c:autoTitleDeleted val="0"/>
    <c:plotArea>
      <c:layout/>
      <c:barChart>
        <c:barDir val="col"/>
        <c:grouping val="clustered"/>
        <c:varyColors val="0"/>
        <c:ser>
          <c:idx val="0"/>
          <c:order val="0"/>
          <c:tx>
            <c:strRef>
              <c:f>Sheet2!$B$1</c:f>
              <c:strCache>
                <c:ptCount val="1"/>
                <c:pt idx="0">
                  <c:v>Sum (Testfailures)</c:v>
                </c:pt>
              </c:strCache>
            </c:strRef>
          </c:tx>
          <c:invertIfNegative val="0"/>
          <c:cat>
            <c:strRef>
              <c:f>Sheet2!$A$2:$A$11</c:f>
              <c:strCache>
                <c:ptCount val="10"/>
                <c:pt idx="0">
                  <c:v>Test 1</c:v>
                </c:pt>
                <c:pt idx="1">
                  <c:v>Test 2</c:v>
                </c:pt>
                <c:pt idx="2">
                  <c:v>Test 3</c:v>
                </c:pt>
                <c:pt idx="3">
                  <c:v>Test 4</c:v>
                </c:pt>
                <c:pt idx="4">
                  <c:v>Test 5</c:v>
                </c:pt>
                <c:pt idx="5">
                  <c:v>Test 6</c:v>
                </c:pt>
                <c:pt idx="6">
                  <c:v>Test 7</c:v>
                </c:pt>
                <c:pt idx="7">
                  <c:v>Test 8</c:v>
                </c:pt>
                <c:pt idx="8">
                  <c:v>Test 9</c:v>
                </c:pt>
                <c:pt idx="9">
                  <c:v>Test 10</c:v>
                </c:pt>
              </c:strCache>
            </c:strRef>
          </c:cat>
          <c:val>
            <c:numRef>
              <c:f>Sheet2!$B$2:$B$11</c:f>
              <c:numCache>
                <c:formatCode>General</c:formatCode>
                <c:ptCount val="10"/>
                <c:pt idx="0">
                  <c:v>5.0</c:v>
                </c:pt>
                <c:pt idx="1">
                  <c:v>2.0</c:v>
                </c:pt>
                <c:pt idx="2">
                  <c:v>3.0</c:v>
                </c:pt>
                <c:pt idx="3">
                  <c:v>8.0</c:v>
                </c:pt>
                <c:pt idx="4">
                  <c:v>1.0</c:v>
                </c:pt>
                <c:pt idx="5">
                  <c:v>0.0</c:v>
                </c:pt>
                <c:pt idx="6">
                  <c:v>40.0</c:v>
                </c:pt>
                <c:pt idx="7">
                  <c:v>34.0</c:v>
                </c:pt>
                <c:pt idx="8">
                  <c:v>13.0</c:v>
                </c:pt>
                <c:pt idx="9">
                  <c:v>21.0</c:v>
                </c:pt>
              </c:numCache>
            </c:numRef>
          </c:val>
        </c:ser>
        <c:dLbls>
          <c:showLegendKey val="0"/>
          <c:showVal val="0"/>
          <c:showCatName val="0"/>
          <c:showSerName val="0"/>
          <c:showPercent val="0"/>
          <c:showBubbleSize val="0"/>
        </c:dLbls>
        <c:gapWidth val="150"/>
        <c:axId val="791286096"/>
        <c:axId val="792100240"/>
      </c:barChart>
      <c:catAx>
        <c:axId val="791286096"/>
        <c:scaling>
          <c:orientation val="minMax"/>
        </c:scaling>
        <c:delete val="0"/>
        <c:axPos val="b"/>
        <c:numFmt formatCode="General" sourceLinked="0"/>
        <c:majorTickMark val="out"/>
        <c:minorTickMark val="none"/>
        <c:tickLblPos val="nextTo"/>
        <c:crossAx val="792100240"/>
        <c:crosses val="autoZero"/>
        <c:auto val="1"/>
        <c:lblAlgn val="ctr"/>
        <c:lblOffset val="100"/>
        <c:noMultiLvlLbl val="0"/>
      </c:catAx>
      <c:valAx>
        <c:axId val="792100240"/>
        <c:scaling>
          <c:orientation val="minMax"/>
        </c:scaling>
        <c:delete val="0"/>
        <c:axPos val="l"/>
        <c:majorGridlines/>
        <c:numFmt formatCode="General" sourceLinked="1"/>
        <c:majorTickMark val="out"/>
        <c:minorTickMark val="none"/>
        <c:tickLblPos val="nextTo"/>
        <c:crossAx val="791286096"/>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title>
      <c:layout/>
      <c:overlay val="0"/>
    </c:title>
    <c:autoTitleDeleted val="0"/>
    <c:plotArea>
      <c:layout/>
      <c:barChart>
        <c:barDir val="col"/>
        <c:grouping val="clustered"/>
        <c:varyColors val="0"/>
        <c:ser>
          <c:idx val="0"/>
          <c:order val="0"/>
          <c:tx>
            <c:strRef>
              <c:f>Sheet2!$B$1</c:f>
              <c:strCache>
                <c:ptCount val="1"/>
                <c:pt idx="0">
                  <c:v>Sum (Testfailures)</c:v>
                </c:pt>
              </c:strCache>
            </c:strRef>
          </c:tx>
          <c:invertIfNegative val="0"/>
          <c:cat>
            <c:strRef>
              <c:f>Sheet2!$A$2:$A$11</c:f>
              <c:strCache>
                <c:ptCount val="10"/>
                <c:pt idx="0">
                  <c:v>Test 1</c:v>
                </c:pt>
                <c:pt idx="1">
                  <c:v>Test 2</c:v>
                </c:pt>
                <c:pt idx="2">
                  <c:v>Test 3</c:v>
                </c:pt>
                <c:pt idx="3">
                  <c:v>Test 4</c:v>
                </c:pt>
                <c:pt idx="4">
                  <c:v>Test 5</c:v>
                </c:pt>
                <c:pt idx="5">
                  <c:v>Test 6</c:v>
                </c:pt>
                <c:pt idx="6">
                  <c:v>Test 7</c:v>
                </c:pt>
                <c:pt idx="7">
                  <c:v>Test 8</c:v>
                </c:pt>
                <c:pt idx="8">
                  <c:v>Test 9</c:v>
                </c:pt>
                <c:pt idx="9">
                  <c:v>Test 10</c:v>
                </c:pt>
              </c:strCache>
            </c:strRef>
          </c:cat>
          <c:val>
            <c:numRef>
              <c:f>Sheet2!$B$2:$B$11</c:f>
              <c:numCache>
                <c:formatCode>General</c:formatCode>
                <c:ptCount val="10"/>
                <c:pt idx="0">
                  <c:v>5.0</c:v>
                </c:pt>
                <c:pt idx="1">
                  <c:v>2.0</c:v>
                </c:pt>
                <c:pt idx="2">
                  <c:v>3.0</c:v>
                </c:pt>
                <c:pt idx="3">
                  <c:v>8.0</c:v>
                </c:pt>
                <c:pt idx="4">
                  <c:v>1.0</c:v>
                </c:pt>
                <c:pt idx="5">
                  <c:v>0.0</c:v>
                </c:pt>
                <c:pt idx="6">
                  <c:v>40.0</c:v>
                </c:pt>
                <c:pt idx="7">
                  <c:v>34.0</c:v>
                </c:pt>
                <c:pt idx="8">
                  <c:v>13.0</c:v>
                </c:pt>
                <c:pt idx="9">
                  <c:v>21.0</c:v>
                </c:pt>
              </c:numCache>
            </c:numRef>
          </c:val>
        </c:ser>
        <c:dLbls>
          <c:showLegendKey val="0"/>
          <c:showVal val="0"/>
          <c:showCatName val="0"/>
          <c:showSerName val="0"/>
          <c:showPercent val="0"/>
          <c:showBubbleSize val="0"/>
        </c:dLbls>
        <c:gapWidth val="150"/>
        <c:axId val="899396144"/>
        <c:axId val="792516912"/>
      </c:barChart>
      <c:catAx>
        <c:axId val="899396144"/>
        <c:scaling>
          <c:orientation val="minMax"/>
        </c:scaling>
        <c:delete val="0"/>
        <c:axPos val="b"/>
        <c:numFmt formatCode="General" sourceLinked="0"/>
        <c:majorTickMark val="out"/>
        <c:minorTickMark val="none"/>
        <c:tickLblPos val="nextTo"/>
        <c:crossAx val="792516912"/>
        <c:crosses val="autoZero"/>
        <c:auto val="1"/>
        <c:lblAlgn val="ctr"/>
        <c:lblOffset val="100"/>
        <c:noMultiLvlLbl val="0"/>
      </c:catAx>
      <c:valAx>
        <c:axId val="792516912"/>
        <c:scaling>
          <c:orientation val="minMax"/>
        </c:scaling>
        <c:delete val="0"/>
        <c:axPos val="l"/>
        <c:majorGridlines/>
        <c:numFmt formatCode="General" sourceLinked="1"/>
        <c:majorTickMark val="out"/>
        <c:minorTickMark val="none"/>
        <c:tickLblPos val="nextTo"/>
        <c:crossAx val="899396144"/>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title>
      <c:layout/>
      <c:overlay val="0"/>
    </c:title>
    <c:autoTitleDeleted val="0"/>
    <c:plotArea>
      <c:layout/>
      <c:barChart>
        <c:barDir val="col"/>
        <c:grouping val="clustered"/>
        <c:varyColors val="0"/>
        <c:ser>
          <c:idx val="0"/>
          <c:order val="0"/>
          <c:tx>
            <c:strRef>
              <c:f>Sheet2!$B$14</c:f>
              <c:strCache>
                <c:ptCount val="1"/>
                <c:pt idx="0">
                  <c:v>Sum (Testfailures)</c:v>
                </c:pt>
              </c:strCache>
            </c:strRef>
          </c:tx>
          <c:invertIfNegative val="0"/>
          <c:cat>
            <c:strRef>
              <c:f>Sheet2!$A$15:$A$24</c:f>
              <c:strCache>
                <c:ptCount val="10"/>
                <c:pt idx="0">
                  <c:v>Test 7</c:v>
                </c:pt>
                <c:pt idx="1">
                  <c:v>Test 8</c:v>
                </c:pt>
                <c:pt idx="2">
                  <c:v>Test 10</c:v>
                </c:pt>
                <c:pt idx="3">
                  <c:v>Test 9</c:v>
                </c:pt>
                <c:pt idx="4">
                  <c:v>Test 4</c:v>
                </c:pt>
                <c:pt idx="5">
                  <c:v>Test 1</c:v>
                </c:pt>
                <c:pt idx="6">
                  <c:v>Test 3</c:v>
                </c:pt>
                <c:pt idx="7">
                  <c:v>Test 2</c:v>
                </c:pt>
                <c:pt idx="8">
                  <c:v>Test 5</c:v>
                </c:pt>
                <c:pt idx="9">
                  <c:v>Test 6</c:v>
                </c:pt>
              </c:strCache>
            </c:strRef>
          </c:cat>
          <c:val>
            <c:numRef>
              <c:f>Sheet2!$B$15:$B$24</c:f>
              <c:numCache>
                <c:formatCode>General</c:formatCode>
                <c:ptCount val="10"/>
                <c:pt idx="0">
                  <c:v>40.0</c:v>
                </c:pt>
                <c:pt idx="1">
                  <c:v>34.0</c:v>
                </c:pt>
                <c:pt idx="2">
                  <c:v>21.0</c:v>
                </c:pt>
                <c:pt idx="3">
                  <c:v>13.0</c:v>
                </c:pt>
                <c:pt idx="4">
                  <c:v>8.0</c:v>
                </c:pt>
                <c:pt idx="5">
                  <c:v>5.0</c:v>
                </c:pt>
                <c:pt idx="6">
                  <c:v>3.0</c:v>
                </c:pt>
                <c:pt idx="7">
                  <c:v>2.0</c:v>
                </c:pt>
                <c:pt idx="8">
                  <c:v>1.0</c:v>
                </c:pt>
                <c:pt idx="9">
                  <c:v>0.0</c:v>
                </c:pt>
              </c:numCache>
            </c:numRef>
          </c:val>
        </c:ser>
        <c:dLbls>
          <c:showLegendKey val="0"/>
          <c:showVal val="0"/>
          <c:showCatName val="0"/>
          <c:showSerName val="0"/>
          <c:showPercent val="0"/>
          <c:showBubbleSize val="0"/>
        </c:dLbls>
        <c:gapWidth val="150"/>
        <c:axId val="792487824"/>
        <c:axId val="792449648"/>
      </c:barChart>
      <c:catAx>
        <c:axId val="792487824"/>
        <c:scaling>
          <c:orientation val="minMax"/>
        </c:scaling>
        <c:delete val="0"/>
        <c:axPos val="b"/>
        <c:numFmt formatCode="General" sourceLinked="0"/>
        <c:majorTickMark val="out"/>
        <c:minorTickMark val="none"/>
        <c:tickLblPos val="nextTo"/>
        <c:crossAx val="792449648"/>
        <c:crosses val="autoZero"/>
        <c:auto val="1"/>
        <c:lblAlgn val="ctr"/>
        <c:lblOffset val="100"/>
        <c:noMultiLvlLbl val="0"/>
      </c:catAx>
      <c:valAx>
        <c:axId val="792449648"/>
        <c:scaling>
          <c:orientation val="minMax"/>
        </c:scaling>
        <c:delete val="0"/>
        <c:axPos val="l"/>
        <c:majorGridlines/>
        <c:numFmt formatCode="General" sourceLinked="1"/>
        <c:majorTickMark val="out"/>
        <c:minorTickMark val="none"/>
        <c:tickLblPos val="nextTo"/>
        <c:crossAx val="792487824"/>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title>
      <c:layout/>
      <c:overlay val="0"/>
    </c:title>
    <c:autoTitleDeleted val="0"/>
    <c:plotArea>
      <c:layout/>
      <c:barChart>
        <c:barDir val="col"/>
        <c:grouping val="clustered"/>
        <c:varyColors val="0"/>
        <c:ser>
          <c:idx val="0"/>
          <c:order val="0"/>
          <c:tx>
            <c:strRef>
              <c:f>Sheet2!$E$14</c:f>
              <c:strCache>
                <c:ptCount val="1"/>
                <c:pt idx="0">
                  <c:v>Sum (Testfailures for selected Modules)</c:v>
                </c:pt>
              </c:strCache>
            </c:strRef>
          </c:tx>
          <c:invertIfNegative val="0"/>
          <c:cat>
            <c:strRef>
              <c:f>Sheet2!$D$15:$D$24</c:f>
              <c:strCache>
                <c:ptCount val="10"/>
                <c:pt idx="0">
                  <c:v>Test 10</c:v>
                </c:pt>
                <c:pt idx="1">
                  <c:v>Test 4</c:v>
                </c:pt>
                <c:pt idx="2">
                  <c:v>Test 7</c:v>
                </c:pt>
                <c:pt idx="3">
                  <c:v>Test 1</c:v>
                </c:pt>
                <c:pt idx="4">
                  <c:v>Test 2</c:v>
                </c:pt>
                <c:pt idx="5">
                  <c:v>Test 8</c:v>
                </c:pt>
                <c:pt idx="6">
                  <c:v>Test 9</c:v>
                </c:pt>
                <c:pt idx="7">
                  <c:v>Test 3</c:v>
                </c:pt>
                <c:pt idx="8">
                  <c:v>Test 5</c:v>
                </c:pt>
                <c:pt idx="9">
                  <c:v>Test 6</c:v>
                </c:pt>
              </c:strCache>
            </c:strRef>
          </c:cat>
          <c:val>
            <c:numRef>
              <c:f>Sheet2!$E$15:$E$24</c:f>
              <c:numCache>
                <c:formatCode>General</c:formatCode>
                <c:ptCount val="10"/>
                <c:pt idx="0">
                  <c:v>11.0</c:v>
                </c:pt>
                <c:pt idx="1">
                  <c:v>7.0</c:v>
                </c:pt>
                <c:pt idx="2">
                  <c:v>6.0</c:v>
                </c:pt>
                <c:pt idx="3">
                  <c:v>3.0</c:v>
                </c:pt>
                <c:pt idx="4">
                  <c:v>2.0</c:v>
                </c:pt>
                <c:pt idx="5">
                  <c:v>2.0</c:v>
                </c:pt>
                <c:pt idx="6">
                  <c:v>2.0</c:v>
                </c:pt>
                <c:pt idx="7">
                  <c:v>1.0</c:v>
                </c:pt>
                <c:pt idx="8">
                  <c:v>0.0</c:v>
                </c:pt>
                <c:pt idx="9">
                  <c:v>0.0</c:v>
                </c:pt>
              </c:numCache>
            </c:numRef>
          </c:val>
        </c:ser>
        <c:dLbls>
          <c:showLegendKey val="0"/>
          <c:showVal val="0"/>
          <c:showCatName val="0"/>
          <c:showSerName val="0"/>
          <c:showPercent val="0"/>
          <c:showBubbleSize val="0"/>
        </c:dLbls>
        <c:gapWidth val="150"/>
        <c:axId val="791791392"/>
        <c:axId val="791793440"/>
      </c:barChart>
      <c:catAx>
        <c:axId val="791791392"/>
        <c:scaling>
          <c:orientation val="minMax"/>
        </c:scaling>
        <c:delete val="0"/>
        <c:axPos val="b"/>
        <c:numFmt formatCode="General" sourceLinked="0"/>
        <c:majorTickMark val="out"/>
        <c:minorTickMark val="none"/>
        <c:tickLblPos val="nextTo"/>
        <c:crossAx val="791793440"/>
        <c:crosses val="autoZero"/>
        <c:auto val="1"/>
        <c:lblAlgn val="ctr"/>
        <c:lblOffset val="100"/>
        <c:noMultiLvlLbl val="0"/>
      </c:catAx>
      <c:valAx>
        <c:axId val="791793440"/>
        <c:scaling>
          <c:orientation val="minMax"/>
        </c:scaling>
        <c:delete val="0"/>
        <c:axPos val="l"/>
        <c:majorGridlines/>
        <c:numFmt formatCode="General" sourceLinked="1"/>
        <c:majorTickMark val="out"/>
        <c:minorTickMark val="none"/>
        <c:tickLblPos val="nextTo"/>
        <c:crossAx val="791791392"/>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autoTitleDeleted val="0"/>
    <c:plotArea>
      <c:layout/>
      <c:barChart>
        <c:barDir val="col"/>
        <c:grouping val="stacked"/>
        <c:varyColors val="0"/>
        <c:ser>
          <c:idx val="0"/>
          <c:order val="0"/>
          <c:tx>
            <c:strRef>
              <c:f>Sheet2!$B$27</c:f>
              <c:strCache>
                <c:ptCount val="1"/>
                <c:pt idx="0">
                  <c:v>Sum (Testfailures for selected Modules)</c:v>
                </c:pt>
              </c:strCache>
            </c:strRef>
          </c:tx>
          <c:invertIfNegative val="0"/>
          <c:cat>
            <c:strRef>
              <c:f>Sheet2!$A$28:$A$37</c:f>
              <c:strCache>
                <c:ptCount val="10"/>
                <c:pt idx="0">
                  <c:v>Test 7</c:v>
                </c:pt>
                <c:pt idx="1">
                  <c:v>Test 4</c:v>
                </c:pt>
                <c:pt idx="2">
                  <c:v>Test 9</c:v>
                </c:pt>
                <c:pt idx="3">
                  <c:v>Test 10</c:v>
                </c:pt>
                <c:pt idx="4">
                  <c:v>Test 1</c:v>
                </c:pt>
                <c:pt idx="5">
                  <c:v>Test 2</c:v>
                </c:pt>
                <c:pt idx="6">
                  <c:v>Test 8</c:v>
                </c:pt>
                <c:pt idx="7">
                  <c:v>Test 3</c:v>
                </c:pt>
                <c:pt idx="8">
                  <c:v>Test 5</c:v>
                </c:pt>
                <c:pt idx="9">
                  <c:v>Test 6</c:v>
                </c:pt>
              </c:strCache>
            </c:strRef>
          </c:cat>
          <c:val>
            <c:numRef>
              <c:f>Sheet2!$B$28:$B$37</c:f>
              <c:numCache>
                <c:formatCode>General</c:formatCode>
                <c:ptCount val="10"/>
                <c:pt idx="0">
                  <c:v>6.0</c:v>
                </c:pt>
                <c:pt idx="1">
                  <c:v>7.0</c:v>
                </c:pt>
                <c:pt idx="2">
                  <c:v>2.0</c:v>
                </c:pt>
                <c:pt idx="3">
                  <c:v>11.0</c:v>
                </c:pt>
                <c:pt idx="4">
                  <c:v>3.0</c:v>
                </c:pt>
                <c:pt idx="5">
                  <c:v>2.0</c:v>
                </c:pt>
                <c:pt idx="6">
                  <c:v>2.0</c:v>
                </c:pt>
                <c:pt idx="7">
                  <c:v>1.0</c:v>
                </c:pt>
                <c:pt idx="8">
                  <c:v>0.0</c:v>
                </c:pt>
                <c:pt idx="9">
                  <c:v>0.0</c:v>
                </c:pt>
              </c:numCache>
            </c:numRef>
          </c:val>
        </c:ser>
        <c:ser>
          <c:idx val="1"/>
          <c:order val="1"/>
          <c:tx>
            <c:strRef>
              <c:f>Sheet2!$C$27</c:f>
              <c:strCache>
                <c:ptCount val="1"/>
                <c:pt idx="0">
                  <c:v>Business Value</c:v>
                </c:pt>
              </c:strCache>
            </c:strRef>
          </c:tx>
          <c:spPr>
            <a:solidFill>
              <a:schemeClr val="tx2">
                <a:lumMod val="60000"/>
                <a:lumOff val="40000"/>
              </a:schemeClr>
            </a:solidFill>
          </c:spPr>
          <c:invertIfNegative val="0"/>
          <c:cat>
            <c:strRef>
              <c:f>Sheet2!$A$28:$A$37</c:f>
              <c:strCache>
                <c:ptCount val="10"/>
                <c:pt idx="0">
                  <c:v>Test 7</c:v>
                </c:pt>
                <c:pt idx="1">
                  <c:v>Test 4</c:v>
                </c:pt>
                <c:pt idx="2">
                  <c:v>Test 9</c:v>
                </c:pt>
                <c:pt idx="3">
                  <c:v>Test 10</c:v>
                </c:pt>
                <c:pt idx="4">
                  <c:v>Test 1</c:v>
                </c:pt>
                <c:pt idx="5">
                  <c:v>Test 2</c:v>
                </c:pt>
                <c:pt idx="6">
                  <c:v>Test 8</c:v>
                </c:pt>
                <c:pt idx="7">
                  <c:v>Test 3</c:v>
                </c:pt>
                <c:pt idx="8">
                  <c:v>Test 5</c:v>
                </c:pt>
                <c:pt idx="9">
                  <c:v>Test 6</c:v>
                </c:pt>
              </c:strCache>
            </c:strRef>
          </c:cat>
          <c:val>
            <c:numRef>
              <c:f>Sheet2!$C$28:$C$37</c:f>
              <c:numCache>
                <c:formatCode>General</c:formatCode>
                <c:ptCount val="10"/>
                <c:pt idx="0">
                  <c:v>8.0</c:v>
                </c:pt>
                <c:pt idx="1">
                  <c:v>5.0</c:v>
                </c:pt>
                <c:pt idx="2">
                  <c:v>10.0</c:v>
                </c:pt>
                <c:pt idx="3">
                  <c:v>0.0</c:v>
                </c:pt>
                <c:pt idx="4">
                  <c:v>0.0</c:v>
                </c:pt>
                <c:pt idx="5">
                  <c:v>0.0</c:v>
                </c:pt>
                <c:pt idx="6">
                  <c:v>0.0</c:v>
                </c:pt>
                <c:pt idx="7">
                  <c:v>0.0</c:v>
                </c:pt>
                <c:pt idx="8">
                  <c:v>0.0</c:v>
                </c:pt>
                <c:pt idx="9">
                  <c:v>0.0</c:v>
                </c:pt>
              </c:numCache>
            </c:numRef>
          </c:val>
        </c:ser>
        <c:dLbls>
          <c:showLegendKey val="0"/>
          <c:showVal val="0"/>
          <c:showCatName val="0"/>
          <c:showSerName val="0"/>
          <c:showPercent val="0"/>
          <c:showBubbleSize val="0"/>
        </c:dLbls>
        <c:gapWidth val="150"/>
        <c:overlap val="100"/>
        <c:axId val="738662784"/>
        <c:axId val="738665296"/>
      </c:barChart>
      <c:catAx>
        <c:axId val="738662784"/>
        <c:scaling>
          <c:orientation val="minMax"/>
        </c:scaling>
        <c:delete val="0"/>
        <c:axPos val="b"/>
        <c:numFmt formatCode="General" sourceLinked="0"/>
        <c:majorTickMark val="out"/>
        <c:minorTickMark val="none"/>
        <c:tickLblPos val="nextTo"/>
        <c:crossAx val="738665296"/>
        <c:crosses val="autoZero"/>
        <c:auto val="1"/>
        <c:lblAlgn val="ctr"/>
        <c:lblOffset val="100"/>
        <c:noMultiLvlLbl val="0"/>
      </c:catAx>
      <c:valAx>
        <c:axId val="738665296"/>
        <c:scaling>
          <c:orientation val="minMax"/>
        </c:scaling>
        <c:delete val="0"/>
        <c:axPos val="l"/>
        <c:majorGridlines/>
        <c:numFmt formatCode="General" sourceLinked="1"/>
        <c:majorTickMark val="out"/>
        <c:minorTickMark val="none"/>
        <c:tickLblPos val="nextTo"/>
        <c:crossAx val="738662784"/>
        <c:crosses val="autoZero"/>
        <c:crossBetween val="between"/>
      </c:valAx>
    </c:plotArea>
    <c:legend>
      <c:legendPos val="r"/>
      <c:layout/>
      <c:overlay val="0"/>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4ADB6B-7AAE-E24E-AEE4-31A0BE43F75F}" type="datetimeFigureOut">
              <a:rPr lang="en-US" smtClean="0"/>
              <a:t>5/9/17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37945F-13FA-1D4F-842B-F55F971CF620}" type="slidenum">
              <a:rPr lang="en-US" smtClean="0"/>
              <a:t>‹#›</a:t>
            </a:fld>
            <a:endParaRPr lang="en-US"/>
          </a:p>
        </p:txBody>
      </p:sp>
    </p:spTree>
    <p:extLst>
      <p:ext uri="{BB962C8B-B14F-4D97-AF65-F5344CB8AC3E}">
        <p14:creationId xmlns:p14="http://schemas.microsoft.com/office/powerpoint/2010/main" val="1033545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3C408D-E4AF-654A-A234-2C47896F3900}"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097514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(24/10/14 13:57) -----</a:t>
            </a:r>
          </a:p>
          <a:p>
            <a:r>
              <a:rPr lang="en-US"/>
              <a:t>look at flip flopping as well</a:t>
            </a:r>
          </a:p>
        </p:txBody>
      </p:sp>
      <p:sp>
        <p:nvSpPr>
          <p:cNvPr id="4" name="Slide Number Placeholder 3"/>
          <p:cNvSpPr>
            <a:spLocks noGrp="1"/>
          </p:cNvSpPr>
          <p:nvPr>
            <p:ph type="sldNum" sz="quarter" idx="10"/>
          </p:nvPr>
        </p:nvSpPr>
        <p:spPr/>
        <p:txBody>
          <a:bodyPr/>
          <a:lstStyle/>
          <a:p>
            <a:pPr>
              <a:defRPr/>
            </a:pPr>
            <a:fld id="{6F3A755C-4323-1F44-8654-A008D5F7A973}" type="slidenum">
              <a:rPr lang="sv-SE" smtClean="0">
                <a:solidFill>
                  <a:prstClr val="black"/>
                </a:solidFill>
              </a:rPr>
              <a:pPr>
                <a:defRPr/>
              </a:pPr>
              <a:t>30</a:t>
            </a:fld>
            <a:endParaRPr lang="sv-SE">
              <a:solidFill>
                <a:prstClr val="black"/>
              </a:solidFill>
            </a:endParaRPr>
          </a:p>
        </p:txBody>
      </p:sp>
    </p:spTree>
    <p:extLst>
      <p:ext uri="{BB962C8B-B14F-4D97-AF65-F5344CB8AC3E}">
        <p14:creationId xmlns:p14="http://schemas.microsoft.com/office/powerpoint/2010/main" val="411753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BB6158-C7CB-0F44-B0F2-0892C423F71E}"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895181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Anounymous , we are going to assess the group and not individuals , </a:t>
            </a:r>
          </a:p>
        </p:txBody>
      </p:sp>
    </p:spTree>
    <p:extLst>
      <p:ext uri="{BB962C8B-B14F-4D97-AF65-F5344CB8AC3E}">
        <p14:creationId xmlns:p14="http://schemas.microsoft.com/office/powerpoint/2010/main" val="1949815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microsoft.com/office/2007/relationships/hdphoto" Target="../media/hdphoto1.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8" name="Rectangle 7"/>
          <p:cNvSpPr/>
          <p:nvPr userDrawn="1"/>
        </p:nvSpPr>
        <p:spPr>
          <a:xfrm>
            <a:off x="152017" y="6146386"/>
            <a:ext cx="5562413" cy="7116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ith one placeholder">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453600" y="1763567"/>
            <a:ext cx="8219880" cy="4147200"/>
          </a:xfrm>
        </p:spPr>
        <p:txBody>
          <a:bodyPr/>
          <a:lstStyle>
            <a:lvl1pPr>
              <a:defRPr i="0" baseline="0"/>
            </a:lvl1pPr>
          </a:lstStyle>
          <a:p>
            <a:pPr lvl="0"/>
            <a:r>
              <a:rPr lang="en-US" dirty="0" smtClean="0"/>
              <a:t>Click corresponding icon to insert media or click here to add bullet list or to insert previously copied objects or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1"/>
          <p:cNvSpPr>
            <a:spLocks noGrp="1"/>
          </p:cNvSpPr>
          <p:nvPr>
            <p:ph type="title" hasCustomPrompt="1"/>
          </p:nvPr>
        </p:nvSpPr>
        <p:spPr>
          <a:xfrm>
            <a:off x="453600" y="569219"/>
            <a:ext cx="7247880" cy="777600"/>
          </a:xfrm>
          <a:prstGeom prst="rect">
            <a:avLst/>
          </a:prstGeom>
        </p:spPr>
        <p:txBody>
          <a:bodyPr vert="horz" wrap="none" lIns="0" tIns="0" rIns="0" bIns="0" rtlCol="0" anchor="b">
            <a:noAutofit/>
          </a:bodyPr>
          <a:lstStyle>
            <a:lvl1pPr>
              <a:defRPr b="0">
                <a:latin typeface="Calibri" panose="020F0502020204030204" pitchFamily="34" charset="0"/>
                <a:cs typeface="Calibri" panose="020F0502020204030204" pitchFamily="34" charset="0"/>
              </a:defRPr>
            </a:lvl1pPr>
          </a:lstStyle>
          <a:p>
            <a:r>
              <a:rPr lang="en-GB" noProof="0" dirty="0" smtClean="0"/>
              <a:t>add title, one row</a:t>
            </a:r>
            <a:endParaRPr lang="en-GB" noProof="0" dirty="0"/>
          </a:p>
        </p:txBody>
      </p:sp>
      <p:sp>
        <p:nvSpPr>
          <p:cNvPr id="18" name="Date Placeholder 4"/>
          <p:cNvSpPr>
            <a:spLocks noGrp="1"/>
          </p:cNvSpPr>
          <p:nvPr>
            <p:ph type="dt" sz="half" idx="10"/>
          </p:nvPr>
        </p:nvSpPr>
        <p:spPr>
          <a:xfrm>
            <a:off x="453602" y="6431828"/>
            <a:ext cx="615768" cy="163294"/>
          </a:xfrm>
        </p:spPr>
        <p:txBody>
          <a:bodyPr/>
          <a:lstStyle/>
          <a:p>
            <a:r>
              <a:rPr lang="sv-SE" smtClean="0">
                <a:solidFill>
                  <a:prstClr val="black">
                    <a:tint val="75000"/>
                  </a:prstClr>
                </a:solidFill>
              </a:rPr>
              <a:t>3/31/17</a:t>
            </a:r>
            <a:endParaRPr lang="sv-SE">
              <a:solidFill>
                <a:prstClr val="black">
                  <a:tint val="75000"/>
                </a:prstClr>
              </a:solidFill>
            </a:endParaRPr>
          </a:p>
        </p:txBody>
      </p:sp>
      <p:sp>
        <p:nvSpPr>
          <p:cNvPr id="20" name="Slide Number Placeholder 5"/>
          <p:cNvSpPr>
            <a:spLocks noGrp="1"/>
          </p:cNvSpPr>
          <p:nvPr>
            <p:ph type="sldNum" sz="quarter" idx="4"/>
          </p:nvPr>
        </p:nvSpPr>
        <p:spPr>
          <a:xfrm>
            <a:off x="7377480" y="6431828"/>
            <a:ext cx="1296000" cy="163294"/>
          </a:xfrm>
          <a:prstGeom prst="rect">
            <a:avLst/>
          </a:prstGeom>
        </p:spPr>
        <p:txBody>
          <a:bodyPr vert="horz" wrap="none" lIns="0" tIns="0" rIns="0" bIns="0" rtlCol="0" anchor="t"/>
          <a:lstStyle>
            <a:lvl1pPr algn="r">
              <a:defRPr sz="906">
                <a:solidFill>
                  <a:schemeClr val="tx1"/>
                </a:solidFill>
              </a:defRPr>
            </a:lvl1pPr>
          </a:lstStyle>
          <a:p>
            <a:fld id="{6F67B5D9-DB62-4DEA-AF3E-B11D0AE898D7}" type="slidenum">
              <a:rPr lang="sv-SE" smtClean="0">
                <a:solidFill>
                  <a:prstClr val="black"/>
                </a:solidFill>
              </a:rPr>
              <a:pPr/>
              <a:t>‹#›</a:t>
            </a:fld>
            <a:endParaRPr lang="sv-SE">
              <a:solidFill>
                <a:prstClr val="black"/>
              </a:solidFill>
            </a:endParaRPr>
          </a:p>
        </p:txBody>
      </p:sp>
      <p:pic>
        <p:nvPicPr>
          <p:cNvPr id="10" name="Picture 4"/>
          <p:cNvPicPr>
            <a:picLocks noChangeAspect="1" noChangeArrowheads="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a:ext>
            </a:extLst>
          </a:blip>
          <a:srcRect/>
          <a:stretch>
            <a:fillRect/>
          </a:stretch>
        </p:blipFill>
        <p:spPr bwMode="auto">
          <a:xfrm>
            <a:off x="7771309" y="440557"/>
            <a:ext cx="1323023" cy="1030606"/>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with image to the right">
    <p:spTree>
      <p:nvGrpSpPr>
        <p:cNvPr id="1" name=""/>
        <p:cNvGrpSpPr/>
        <p:nvPr/>
      </p:nvGrpSpPr>
      <p:grpSpPr>
        <a:xfrm>
          <a:off x="0" y="0"/>
          <a:ext cx="0" cy="0"/>
          <a:chOff x="0" y="0"/>
          <a:chExt cx="0" cy="0"/>
        </a:xfrm>
      </p:grpSpPr>
      <p:sp>
        <p:nvSpPr>
          <p:cNvPr id="42" name="Shape 42"/>
          <p:cNvSpPr>
            <a:spLocks noGrp="1"/>
          </p:cNvSpPr>
          <p:nvPr>
            <p:ph type="body" idx="1"/>
          </p:nvPr>
        </p:nvSpPr>
        <p:spPr>
          <a:xfrm>
            <a:off x="622301" y="1314449"/>
            <a:ext cx="4989361" cy="5543552"/>
          </a:xfrm>
          <a:prstGeom prst="rect">
            <a:avLst/>
          </a:prstGeom>
        </p:spPr>
        <p:txBody>
          <a:bodyPr/>
          <a:lstStyle/>
          <a:p>
            <a:pPr lvl="0"/>
            <a:r>
              <a:t>Brödtext nivå ett</a:t>
            </a:r>
          </a:p>
          <a:p>
            <a:pPr lvl="1"/>
            <a:r>
              <a:t>Brödtext nivå två</a:t>
            </a:r>
          </a:p>
          <a:p>
            <a:pPr lvl="2"/>
            <a:r>
              <a:t>Brödtext nivå tre</a:t>
            </a:r>
          </a:p>
          <a:p>
            <a:pPr lvl="3"/>
            <a:r>
              <a:t>Brödtext nivå fyra</a:t>
            </a:r>
          </a:p>
          <a:p>
            <a:pPr lvl="4"/>
            <a:r>
              <a:t>Brödtext nivå fem</a:t>
            </a:r>
          </a:p>
        </p:txBody>
      </p:sp>
      <p:sp>
        <p:nvSpPr>
          <p:cNvPr id="43" name="Shape 43"/>
          <p:cNvSpPr>
            <a:spLocks noGrp="1"/>
          </p:cNvSpPr>
          <p:nvPr>
            <p:ph type="title"/>
          </p:nvPr>
        </p:nvSpPr>
        <p:spPr>
          <a:xfrm>
            <a:off x="630341" y="389287"/>
            <a:ext cx="8276657" cy="925164"/>
          </a:xfrm>
          <a:prstGeom prst="rect">
            <a:avLst/>
          </a:prstGeom>
        </p:spPr>
        <p:txBody>
          <a:bodyPr/>
          <a:lstStyle/>
          <a:p>
            <a:pPr lvl="0">
              <a:defRPr sz="1800"/>
            </a:pPr>
            <a:r>
              <a:rPr sz="2000"/>
              <a:t>Titeltext</a:t>
            </a:r>
          </a:p>
        </p:txBody>
      </p:sp>
    </p:spTree>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8" name="Rectangle 7"/>
          <p:cNvSpPr/>
          <p:nvPr userDrawn="1"/>
        </p:nvSpPr>
        <p:spPr>
          <a:xfrm>
            <a:off x="152017" y="6146386"/>
            <a:ext cx="5562413" cy="7116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4" name="Picture 3"/>
          <p:cNvPicPr>
            <a:picLocks noChangeAspect="1"/>
          </p:cNvPicPr>
          <p:nvPr userDrawn="1"/>
        </p:nvPicPr>
        <p:blipFill>
          <a:blip r:embed="rId2"/>
          <a:stretch>
            <a:fillRect/>
          </a:stretch>
        </p:blipFill>
        <p:spPr>
          <a:xfrm>
            <a:off x="469900" y="254577"/>
            <a:ext cx="7988300" cy="723900"/>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smtClean="0"/>
              <a:t>Click to edit Master title style</a:t>
            </a:r>
            <a:endParaRPr lang="en-US" dirty="0"/>
          </a:p>
        </p:txBody>
      </p:sp>
      <p:sp>
        <p:nvSpPr>
          <p:cNvPr id="3" name="Rectangle 2"/>
          <p:cNvSpPr>
            <a:spLocks noGrp="1"/>
          </p:cNvSpPr>
          <p:nvPr>
            <p:ph type="dt" sz="half" idx="10"/>
          </p:nvPr>
        </p:nvSpPr>
        <p:spPr/>
        <p:txBody>
          <a:bodyPr/>
          <a:lstStyle>
            <a:extLst/>
          </a:lstStyle>
          <a:p>
            <a:r>
              <a:rPr lang="sv-SE" smtClean="0">
                <a:solidFill>
                  <a:prstClr val="black">
                    <a:tint val="75000"/>
                  </a:prstClr>
                </a:solidFill>
              </a:rPr>
              <a:t>3/31/17</a:t>
            </a:r>
            <a:endParaRPr lang="en-US">
              <a:solidFill>
                <a:prstClr val="black">
                  <a:tint val="75000"/>
                </a:prstClr>
              </a:solidFill>
            </a:endParaRPr>
          </a:p>
        </p:txBody>
      </p:sp>
      <p:sp>
        <p:nvSpPr>
          <p:cNvPr id="4" name="Rectangle 3"/>
          <p:cNvSpPr>
            <a:spLocks noGrp="1"/>
          </p:cNvSpPr>
          <p:nvPr>
            <p:ph type="ftr" sz="quarter" idx="11"/>
          </p:nvPr>
        </p:nvSpPr>
        <p:spPr/>
        <p:txBody>
          <a:bodyPr/>
          <a:lstStyle>
            <a:extLst/>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Rectangle 4"/>
          <p:cNvSpPr>
            <a:spLocks noGrp="1"/>
          </p:cNvSpPr>
          <p:nvPr>
            <p:ph type="sldNum" sz="quarter" idx="12"/>
          </p:nvPr>
        </p:nvSpPr>
        <p:spPr/>
        <p:txBody>
          <a:bodyPr/>
          <a:lstStyle>
            <a:extLst/>
          </a:lstStyle>
          <a:p>
            <a:pPr algn="ctr"/>
            <a:fld id="{8F82E0A0-C266-4798-8C8F-B9F91E9DA37E}" type="slidenum">
              <a:rPr lang="en-US" sz="1400" b="1" smtClean="0">
                <a:solidFill>
                  <a:srgbClr val="FFFFFF"/>
                </a:solidFill>
              </a:rPr>
              <a:pPr algn="ctr"/>
              <a:t>‹#›</a:t>
            </a:fld>
            <a:endParaRPr lang="en-US">
              <a:solidFill>
                <a:prstClr val="black">
                  <a:tint val="75000"/>
                </a:prstClr>
              </a:solidFill>
            </a:endParaRPr>
          </a:p>
        </p:txBody>
      </p:sp>
      <p:sp>
        <p:nvSpPr>
          <p:cNvPr id="7" name="Rectangle 6"/>
          <p:cNvSpPr>
            <a:spLocks noGrp="1"/>
          </p:cNvSpPr>
          <p:nvPr>
            <p:ph sz="quarter" idx="13"/>
          </p:nvPr>
        </p:nvSpPr>
        <p:spPr>
          <a:xfrm>
            <a:off x="609600" y="1803400"/>
            <a:ext cx="8153400" cy="43688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with one placeholder">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453600" y="1763567"/>
            <a:ext cx="8219880" cy="4147200"/>
          </a:xfrm>
        </p:spPr>
        <p:txBody>
          <a:bodyPr/>
          <a:lstStyle>
            <a:lvl1pPr>
              <a:defRPr i="0" baseline="0"/>
            </a:lvl1pPr>
          </a:lstStyle>
          <a:p>
            <a:pPr lvl="0"/>
            <a:r>
              <a:rPr lang="en-US" dirty="0" smtClean="0"/>
              <a:t>Click corresponding icon to insert media or click here to add bullet list or to insert previously copied objects or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1"/>
          <p:cNvSpPr>
            <a:spLocks noGrp="1"/>
          </p:cNvSpPr>
          <p:nvPr>
            <p:ph type="title" hasCustomPrompt="1"/>
          </p:nvPr>
        </p:nvSpPr>
        <p:spPr>
          <a:xfrm>
            <a:off x="453600" y="569219"/>
            <a:ext cx="7247880" cy="777600"/>
          </a:xfrm>
          <a:prstGeom prst="rect">
            <a:avLst/>
          </a:prstGeom>
        </p:spPr>
        <p:txBody>
          <a:bodyPr vert="horz" wrap="none" lIns="0" tIns="0" rIns="0" bIns="0" rtlCol="0" anchor="b">
            <a:noAutofit/>
          </a:bodyPr>
          <a:lstStyle>
            <a:lvl1pPr>
              <a:defRPr b="0">
                <a:latin typeface="Calibri" panose="020F0502020204030204" pitchFamily="34" charset="0"/>
                <a:cs typeface="Calibri" panose="020F0502020204030204" pitchFamily="34" charset="0"/>
              </a:defRPr>
            </a:lvl1pPr>
          </a:lstStyle>
          <a:p>
            <a:r>
              <a:rPr lang="en-GB" noProof="0" dirty="0" smtClean="0"/>
              <a:t>add title, one row</a:t>
            </a:r>
            <a:endParaRPr lang="en-GB" noProof="0" dirty="0"/>
          </a:p>
        </p:txBody>
      </p:sp>
      <p:sp>
        <p:nvSpPr>
          <p:cNvPr id="18" name="Date Placeholder 4"/>
          <p:cNvSpPr>
            <a:spLocks noGrp="1"/>
          </p:cNvSpPr>
          <p:nvPr>
            <p:ph type="dt" sz="half" idx="10"/>
          </p:nvPr>
        </p:nvSpPr>
        <p:spPr>
          <a:xfrm>
            <a:off x="453602" y="6431828"/>
            <a:ext cx="615768" cy="163294"/>
          </a:xfrm>
        </p:spPr>
        <p:txBody>
          <a:bodyPr/>
          <a:lstStyle/>
          <a:p>
            <a:r>
              <a:rPr lang="sv-SE" smtClean="0">
                <a:solidFill>
                  <a:prstClr val="black">
                    <a:tint val="75000"/>
                  </a:prstClr>
                </a:solidFill>
              </a:rPr>
              <a:t>3/31/17</a:t>
            </a:r>
            <a:endParaRPr lang="sv-SE">
              <a:solidFill>
                <a:prstClr val="black">
                  <a:tint val="75000"/>
                </a:prstClr>
              </a:solidFill>
            </a:endParaRPr>
          </a:p>
        </p:txBody>
      </p:sp>
      <p:sp>
        <p:nvSpPr>
          <p:cNvPr id="20" name="Slide Number Placeholder 5"/>
          <p:cNvSpPr>
            <a:spLocks noGrp="1"/>
          </p:cNvSpPr>
          <p:nvPr>
            <p:ph type="sldNum" sz="quarter" idx="4"/>
          </p:nvPr>
        </p:nvSpPr>
        <p:spPr>
          <a:xfrm>
            <a:off x="7377480" y="6431828"/>
            <a:ext cx="1296000" cy="163294"/>
          </a:xfrm>
          <a:prstGeom prst="rect">
            <a:avLst/>
          </a:prstGeom>
        </p:spPr>
        <p:txBody>
          <a:bodyPr vert="horz" wrap="none" lIns="0" tIns="0" rIns="0" bIns="0" rtlCol="0" anchor="t"/>
          <a:lstStyle>
            <a:lvl1pPr algn="r">
              <a:defRPr sz="906">
                <a:solidFill>
                  <a:schemeClr val="tx1"/>
                </a:solidFill>
              </a:defRPr>
            </a:lvl1pPr>
          </a:lstStyle>
          <a:p>
            <a:fld id="{6F67B5D9-DB62-4DEA-AF3E-B11D0AE898D7}" type="slidenum">
              <a:rPr lang="sv-SE" smtClean="0">
                <a:solidFill>
                  <a:prstClr val="black"/>
                </a:solidFill>
              </a:rPr>
              <a:pPr/>
              <a:t>‹#›</a:t>
            </a:fld>
            <a:endParaRPr lang="sv-SE">
              <a:solidFill>
                <a:prstClr val="black"/>
              </a:solidFill>
            </a:endParaRPr>
          </a:p>
        </p:txBody>
      </p:sp>
      <p:pic>
        <p:nvPicPr>
          <p:cNvPr id="10" name="Picture 4"/>
          <p:cNvPicPr>
            <a:picLocks noChangeAspect="1" noChangeArrowheads="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a:ext>
            </a:extLst>
          </a:blip>
          <a:srcRect/>
          <a:stretch>
            <a:fillRect/>
          </a:stretch>
        </p:blipFill>
        <p:spPr bwMode="auto">
          <a:xfrm>
            <a:off x="7771309" y="440557"/>
            <a:ext cx="1323023" cy="1030606"/>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nd Content, with image to the right">
    <p:spTree>
      <p:nvGrpSpPr>
        <p:cNvPr id="1" name=""/>
        <p:cNvGrpSpPr/>
        <p:nvPr/>
      </p:nvGrpSpPr>
      <p:grpSpPr>
        <a:xfrm>
          <a:off x="0" y="0"/>
          <a:ext cx="0" cy="0"/>
          <a:chOff x="0" y="0"/>
          <a:chExt cx="0" cy="0"/>
        </a:xfrm>
      </p:grpSpPr>
      <p:sp>
        <p:nvSpPr>
          <p:cNvPr id="42" name="Shape 42"/>
          <p:cNvSpPr>
            <a:spLocks noGrp="1"/>
          </p:cNvSpPr>
          <p:nvPr>
            <p:ph type="body" idx="1"/>
          </p:nvPr>
        </p:nvSpPr>
        <p:spPr>
          <a:xfrm>
            <a:off x="622301" y="1314449"/>
            <a:ext cx="4989361" cy="5543552"/>
          </a:xfrm>
          <a:prstGeom prst="rect">
            <a:avLst/>
          </a:prstGeom>
        </p:spPr>
        <p:txBody>
          <a:bodyPr/>
          <a:lstStyle/>
          <a:p>
            <a:pPr lvl="0"/>
            <a:r>
              <a:t>Brödtext nivå ett</a:t>
            </a:r>
          </a:p>
          <a:p>
            <a:pPr lvl="1"/>
            <a:r>
              <a:t>Brödtext nivå två</a:t>
            </a:r>
          </a:p>
          <a:p>
            <a:pPr lvl="2"/>
            <a:r>
              <a:t>Brödtext nivå tre</a:t>
            </a:r>
          </a:p>
          <a:p>
            <a:pPr lvl="3"/>
            <a:r>
              <a:t>Brödtext nivå fyra</a:t>
            </a:r>
          </a:p>
          <a:p>
            <a:pPr lvl="4"/>
            <a:r>
              <a:t>Brödtext nivå fem</a:t>
            </a:r>
          </a:p>
        </p:txBody>
      </p:sp>
      <p:sp>
        <p:nvSpPr>
          <p:cNvPr id="43" name="Shape 43"/>
          <p:cNvSpPr>
            <a:spLocks noGrp="1"/>
          </p:cNvSpPr>
          <p:nvPr>
            <p:ph type="title"/>
          </p:nvPr>
        </p:nvSpPr>
        <p:spPr>
          <a:xfrm>
            <a:off x="630341" y="389287"/>
            <a:ext cx="8276657" cy="925164"/>
          </a:xfrm>
          <a:prstGeom prst="rect">
            <a:avLst/>
          </a:prstGeom>
        </p:spPr>
        <p:txBody>
          <a:bodyPr/>
          <a:lstStyle/>
          <a:p>
            <a:pPr lvl="0">
              <a:defRPr sz="1800"/>
            </a:pPr>
            <a:r>
              <a:rPr sz="2000"/>
              <a:t>Titeltext</a:t>
            </a:r>
          </a:p>
        </p:txBody>
      </p:sp>
    </p:spTree>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7"/>
            <a:ext cx="8520600" cy="27368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8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4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6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2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4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7"/>
            <a:ext cx="4572000" cy="6858000"/>
          </a:xfrm>
          <a:prstGeom prst="rect">
            <a:avLst/>
          </a:prstGeom>
          <a:solidFill>
            <a:schemeClr val="lt2"/>
          </a:solidFill>
          <a:ln>
            <a:noFill/>
          </a:ln>
        </p:spPr>
        <p:txBody>
          <a:bodyPr lIns="91425" tIns="91425" rIns="91425" bIns="91425" anchor="ctr" anchorCtr="0">
            <a:noAutofit/>
          </a:bodyPr>
          <a:lstStyle/>
          <a:p>
            <a:endParaRPr sz="1400" kern="0">
              <a:solidFill>
                <a:srgbClr val="000000"/>
              </a:solidFill>
              <a:ea typeface="Arial"/>
              <a:cs typeface="Arial"/>
              <a:sym typeface="Arial"/>
            </a:endParaRPr>
          </a:p>
        </p:txBody>
      </p:sp>
      <p:sp>
        <p:nvSpPr>
          <p:cNvPr id="37" name="Shape 37"/>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8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8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7"/>
            <a:ext cx="5998800" cy="8068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0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7"/>
            <a:ext cx="8520600" cy="17344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slideLayout" Target="../slideLayouts/slideLayout27.xml"/><Relationship Id="rId15" Type="http://schemas.openxmlformats.org/officeDocument/2006/relationships/theme" Target="../theme/theme2.xml"/><Relationship Id="rId16" Type="http://schemas.openxmlformats.org/officeDocument/2006/relationships/image" Target="../media/image2.png"/><Relationship Id="rId17" Type="http://schemas.openxmlformats.org/officeDocument/2006/relationships/image" Target="../media/image3.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2" Type="http://schemas.openxmlformats.org/officeDocument/2006/relationships/theme" Target="../theme/theme3.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9" Type="http://schemas.openxmlformats.org/officeDocument/2006/relationships/slideLayout" Target="../slideLayouts/slideLayout36.xml"/><Relationship Id="rId10"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65102"/>
            <a:ext cx="8229600" cy="86309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637140" y="6126164"/>
            <a:ext cx="1049660" cy="35540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3"/>
          </p:nvPr>
        </p:nvSpPr>
        <p:spPr>
          <a:xfrm>
            <a:off x="45720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4"/>
          </p:nvPr>
        </p:nvSpPr>
        <p:spPr>
          <a:xfrm>
            <a:off x="7637140" y="6481567"/>
            <a:ext cx="1049660" cy="22661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112474B8-E05E-194A-B83E-2067B031ADBA}"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769676283"/>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8" r:id="rId12"/>
    <p:sldLayoutId id="2147483839" r:id="rId13"/>
  </p:sldLayoutIdLst>
  <p:hf hdr="0" dt="0"/>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65102"/>
            <a:ext cx="8229600" cy="86309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637140" y="6126164"/>
            <a:ext cx="1049660" cy="35540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3"/>
          </p:nvPr>
        </p:nvSpPr>
        <p:spPr>
          <a:xfrm>
            <a:off x="45720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4"/>
          </p:nvPr>
        </p:nvSpPr>
        <p:spPr>
          <a:xfrm>
            <a:off x="7637140" y="6481567"/>
            <a:ext cx="1049660" cy="22661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112474B8-E05E-194A-B83E-2067B031ADBA}" type="slidenum">
              <a:rPr lang="en-US" smtClean="0">
                <a:solidFill>
                  <a:prstClr val="black">
                    <a:tint val="75000"/>
                  </a:prstClr>
                </a:solidFill>
              </a:rPr>
              <a:pPr defTabSz="457200"/>
              <a:t>‹#›</a:t>
            </a:fld>
            <a:endParaRPr lang="en-US">
              <a:solidFill>
                <a:prstClr val="black">
                  <a:tint val="75000"/>
                </a:prstClr>
              </a:solidFill>
            </a:endParaRPr>
          </a:p>
        </p:txBody>
      </p:sp>
      <p:pic>
        <p:nvPicPr>
          <p:cNvPr id="8" name="Picture 7" descr="chalk-154720_960_720.png"/>
          <p:cNvPicPr>
            <a:picLocks noChangeAspect="1"/>
          </p:cNvPicPr>
          <p:nvPr userDrawn="1"/>
        </p:nvPicPr>
        <p:blipFill rotWithShape="1">
          <a:blip r:embed="rId16" cstate="print">
            <a:extLst>
              <a:ext uri="{28A0092B-C50C-407E-A947-70E740481C1C}">
                <a14:useLocalDpi xmlns:a14="http://schemas.microsoft.com/office/drawing/2010/main"/>
              </a:ext>
            </a:extLst>
          </a:blip>
          <a:srcRect t="40219" b="42565"/>
          <a:stretch/>
        </p:blipFill>
        <p:spPr>
          <a:xfrm>
            <a:off x="0" y="988313"/>
            <a:ext cx="9144000" cy="787095"/>
          </a:xfrm>
          <a:prstGeom prst="rect">
            <a:avLst/>
          </a:prstGeom>
        </p:spPr>
      </p:pic>
      <p:pic>
        <p:nvPicPr>
          <p:cNvPr id="10" name="Picture 9"/>
          <p:cNvPicPr>
            <a:picLocks noChangeAspect="1"/>
          </p:cNvPicPr>
          <p:nvPr userDrawn="1"/>
        </p:nvPicPr>
        <p:blipFill>
          <a:blip r:embed="rId17"/>
          <a:stretch>
            <a:fillRect/>
          </a:stretch>
        </p:blipFill>
        <p:spPr>
          <a:xfrm>
            <a:off x="484907" y="6370456"/>
            <a:ext cx="3172691" cy="287509"/>
          </a:xfrm>
          <a:prstGeom prst="rect">
            <a:avLst/>
          </a:prstGeom>
        </p:spPr>
      </p:pic>
    </p:spTree>
    <p:extLst>
      <p:ext uri="{BB962C8B-B14F-4D97-AF65-F5344CB8AC3E}">
        <p14:creationId xmlns:p14="http://schemas.microsoft.com/office/powerpoint/2010/main" val="18468432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Lst>
  <p:hf hdr="0" dt="0"/>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7"/>
            <a:ext cx="8520600" cy="7636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6217621"/>
            <a:ext cx="548700" cy="524800"/>
          </a:xfrm>
          <a:prstGeom prst="rect">
            <a:avLst/>
          </a:prstGeom>
          <a:noFill/>
          <a:ln>
            <a:noFill/>
          </a:ln>
        </p:spPr>
        <p:txBody>
          <a:bodyPr lIns="91425" tIns="91425" rIns="91425" bIns="91425" anchor="ctr" anchorCtr="0">
            <a:noAutofit/>
          </a:bodyPr>
          <a:lstStyle/>
          <a:p>
            <a:pPr algn="r"/>
            <a:fld id="{00000000-1234-1234-1234-123412341234}" type="slidenum">
              <a:rPr lang="en-GB" sz="1000" kern="0">
                <a:solidFill>
                  <a:srgbClr val="595959"/>
                </a:solidFill>
                <a:ea typeface="Arial"/>
                <a:cs typeface="Arial"/>
                <a:sym typeface="Arial"/>
              </a:rPr>
              <a:pPr algn="r"/>
              <a:t>‹#›</a:t>
            </a:fld>
            <a:endParaRPr lang="en-GB" sz="1000" kern="0">
              <a:solidFill>
                <a:srgbClr val="595959"/>
              </a:solidFill>
              <a:ea typeface="Arial"/>
              <a:cs typeface="Arial"/>
              <a:sym typeface="Arial"/>
            </a:endParaRPr>
          </a:p>
        </p:txBody>
      </p:sp>
    </p:spTree>
    <p:extLst>
      <p:ext uri="{BB962C8B-B14F-4D97-AF65-F5344CB8AC3E}">
        <p14:creationId xmlns:p14="http://schemas.microsoft.com/office/powerpoint/2010/main" val="1454858524"/>
      </p:ext>
    </p:extLst>
  </p:cSld>
  <p:clrMap bg1="lt1" tx1="dk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mailto:Eric.knauss@cse.gu.s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15.xml"/><Relationship Id="rId2" Type="http://schemas.openxmlformats.org/officeDocument/2006/relationships/hyperlink" Target="http://www.software-center.se/partner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jpg"/><Relationship Id="rId1" Type="http://schemas.openxmlformats.org/officeDocument/2006/relationships/slideLayout" Target="../slideLayouts/slideLayout15.xml"/><Relationship Id="rId2"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8.png"/><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chart" Target="../charts/chart2.xml"/><Relationship Id="rId3" Type="http://schemas.openxmlformats.org/officeDocument/2006/relationships/chart" Target="../charts/char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png"/><Relationship Id="rId3" Type="http://schemas.openxmlformats.org/officeDocument/2006/relationships/chart" Target="../charts/char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chart" Target="../charts/char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2.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techblog.betclicgroup.com/wp-content/uploads/2013/12/agileSubwayMap2.jpg" TargetMode="External"/><Relationship Id="rId4" Type="http://schemas.openxmlformats.org/officeDocument/2006/relationships/hyperlink" Target="http://guide.agilealliance.org/" TargetMode="External"/><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5.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 Id="rId3" Type="http://schemas.openxmlformats.org/officeDocument/2006/relationships/hyperlink" Target="http://agilemanifesto.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Continuous Integration, Delivery, Deployment, and DevOps</a:t>
            </a:r>
            <a:endParaRPr lang="en-US" dirty="0"/>
          </a:p>
        </p:txBody>
      </p:sp>
      <p:sp>
        <p:nvSpPr>
          <p:cNvPr id="3" name="Subtitle 2"/>
          <p:cNvSpPr>
            <a:spLocks noGrp="1"/>
          </p:cNvSpPr>
          <p:nvPr>
            <p:ph type="subTitle" idx="1"/>
          </p:nvPr>
        </p:nvSpPr>
        <p:spPr/>
        <p:txBody>
          <a:bodyPr>
            <a:normAutofit fontScale="62500" lnSpcReduction="20000"/>
          </a:bodyPr>
          <a:lstStyle/>
          <a:p>
            <a:r>
              <a:rPr lang="en-US" b="1" dirty="0" smtClean="0"/>
              <a:t>WASP course: Continuous </a:t>
            </a:r>
            <a:r>
              <a:rPr lang="en-US" b="1" dirty="0"/>
              <a:t>Software Engineering – Software Architectures, Model-Based Software Engineering and Continuous-*, March 30-31, Gothenburg</a:t>
            </a:r>
          </a:p>
          <a:p>
            <a:endParaRPr lang="en-US" dirty="0" smtClean="0"/>
          </a:p>
          <a:p>
            <a:r>
              <a:rPr lang="en-US" dirty="0" smtClean="0"/>
              <a:t>Eric Knauss</a:t>
            </a:r>
          </a:p>
          <a:p>
            <a:r>
              <a:rPr lang="en-US" dirty="0">
                <a:hlinkClick r:id="rId2"/>
              </a:rPr>
              <a:t>e</a:t>
            </a:r>
            <a:r>
              <a:rPr lang="en-US" dirty="0" smtClean="0">
                <a:hlinkClick r:id="rId2"/>
              </a:rPr>
              <a:t>ric.knauss@cse.gu.se</a:t>
            </a:r>
            <a:endParaRPr lang="en-US" dirty="0" smtClean="0"/>
          </a:p>
          <a:p>
            <a:endParaRPr lang="en-US" dirty="0"/>
          </a:p>
        </p:txBody>
      </p:sp>
    </p:spTree>
    <p:extLst>
      <p:ext uri="{BB962C8B-B14F-4D97-AF65-F5344CB8AC3E}">
        <p14:creationId xmlns:p14="http://schemas.microsoft.com/office/powerpoint/2010/main" val="8755299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to do Continuous Integration</a:t>
            </a:r>
            <a:endParaRPr lang="en-US" dirty="0"/>
          </a:p>
        </p:txBody>
      </p:sp>
      <p:sp>
        <p:nvSpPr>
          <p:cNvPr id="3" name="Content Placeholder 2"/>
          <p:cNvSpPr>
            <a:spLocks noGrp="1"/>
          </p:cNvSpPr>
          <p:nvPr>
            <p:ph idx="1"/>
          </p:nvPr>
        </p:nvSpPr>
        <p:spPr/>
        <p:txBody>
          <a:bodyPr/>
          <a:lstStyle/>
          <a:p>
            <a:r>
              <a:rPr lang="en-US" dirty="0" smtClean="0"/>
              <a:t>Some evidence </a:t>
            </a:r>
            <a:r>
              <a:rPr lang="en-US" dirty="0" smtClean="0"/>
              <a:t>that </a:t>
            </a:r>
          </a:p>
          <a:p>
            <a:pPr lvl="1"/>
            <a:r>
              <a:rPr lang="en-US" dirty="0" smtClean="0"/>
              <a:t>SW quality can be significantly improved</a:t>
            </a:r>
          </a:p>
          <a:p>
            <a:pPr lvl="1"/>
            <a:r>
              <a:rPr lang="en-US" dirty="0" smtClean="0"/>
              <a:t>SW development can be significantly accelerated (time to market)</a:t>
            </a:r>
          </a:p>
          <a:p>
            <a:r>
              <a:rPr lang="en-US" dirty="0" smtClean="0"/>
              <a:t>Likely that</a:t>
            </a:r>
          </a:p>
          <a:p>
            <a:pPr lvl="1"/>
            <a:r>
              <a:rPr lang="en-US" dirty="0" smtClean="0"/>
              <a:t>CI is not cheaper than traditional development</a:t>
            </a:r>
          </a:p>
          <a:p>
            <a:pPr lvl="1"/>
            <a:r>
              <a:rPr lang="en-US" dirty="0" smtClean="0"/>
              <a:t>CI has positive impact on flexibility</a:t>
            </a:r>
          </a:p>
          <a:p>
            <a:pPr marL="0" indent="0">
              <a:buNone/>
            </a:pPr>
            <a:r>
              <a:rPr lang="en-US" dirty="0" smtClean="0">
                <a:sym typeface="Wingdings"/>
              </a:rPr>
              <a:t> Tendency to apply at scale and for systems</a:t>
            </a:r>
            <a:endParaRPr lang="en-US" dirty="0" smtClean="0"/>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3582134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Organizational Categories</a:t>
            </a:r>
            <a:endParaRPr lang="en-US" dirty="0"/>
          </a:p>
        </p:txBody>
      </p:sp>
      <p:sp>
        <p:nvSpPr>
          <p:cNvPr id="3" name="Content Placeholder 2"/>
          <p:cNvSpPr>
            <a:spLocks noGrp="1"/>
          </p:cNvSpPr>
          <p:nvPr>
            <p:ph idx="1"/>
          </p:nvPr>
        </p:nvSpPr>
        <p:spPr/>
        <p:txBody>
          <a:bodyPr>
            <a:normAutofit fontScale="92500"/>
          </a:bodyPr>
          <a:lstStyle/>
          <a:p>
            <a:r>
              <a:rPr lang="en-US" b="1" dirty="0" smtClean="0"/>
              <a:t>Enterprises</a:t>
            </a:r>
            <a:r>
              <a:rPr lang="en-US" dirty="0" smtClean="0"/>
              <a:t>: software supports internal processes and external services (e.g. banks, insurance companies)</a:t>
            </a:r>
          </a:p>
          <a:p>
            <a:r>
              <a:rPr lang="en-US" b="1" dirty="0" smtClean="0"/>
              <a:t>Product oriented organizations</a:t>
            </a:r>
            <a:r>
              <a:rPr lang="en-US" dirty="0" smtClean="0"/>
              <a:t>: develop software or software intensive products that are not deployed directly by the development teams</a:t>
            </a:r>
          </a:p>
          <a:p>
            <a:r>
              <a:rPr lang="en-US" b="1" dirty="0" smtClean="0"/>
              <a:t>Service companies</a:t>
            </a:r>
            <a:r>
              <a:rPr lang="en-US" dirty="0" smtClean="0"/>
              <a:t>: develop software that is hosted and deployed directly by the developing team</a:t>
            </a:r>
            <a:endParaRPr lang="en-US" dirty="0"/>
          </a:p>
        </p:txBody>
      </p:sp>
      <p:sp>
        <p:nvSpPr>
          <p:cNvPr id="4" name="TextBox 3"/>
          <p:cNvSpPr txBox="1"/>
          <p:nvPr/>
        </p:nvSpPr>
        <p:spPr>
          <a:xfrm>
            <a:off x="6760894" y="5941497"/>
            <a:ext cx="2169735" cy="369332"/>
          </a:xfrm>
          <a:prstGeom prst="rect">
            <a:avLst/>
          </a:prstGeom>
          <a:noFill/>
        </p:spPr>
        <p:txBody>
          <a:bodyPr wrap="none" rtlCol="0">
            <a:spAutoFit/>
          </a:bodyPr>
          <a:lstStyle/>
          <a:p>
            <a:pPr defTabSz="457200"/>
            <a:r>
              <a:rPr lang="en-US" dirty="0">
                <a:solidFill>
                  <a:prstClr val="black"/>
                </a:solidFill>
              </a:rPr>
              <a:t>Matthew Bass (CMU)</a:t>
            </a: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11859640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dirty="0" smtClean="0">
                <a:solidFill>
                  <a:schemeClr val="tx1"/>
                </a:solidFill>
                <a:latin typeface="+mn-lt"/>
                <a:ea typeface="ＭＳ Ｐゴシック" pitchFamily="34" charset="-128"/>
                <a:cs typeface="Arial" panose="020B0604020202020204" pitchFamily="34" charset="0"/>
              </a:rPr>
              <a:t>Insights from Research Projects</a:t>
            </a:r>
          </a:p>
        </p:txBody>
      </p:sp>
      <p:sp>
        <p:nvSpPr>
          <p:cNvPr id="2" name="TextBox 1"/>
          <p:cNvSpPr txBox="1"/>
          <p:nvPr/>
        </p:nvSpPr>
        <p:spPr>
          <a:xfrm>
            <a:off x="586523" y="1709677"/>
            <a:ext cx="4354753" cy="14773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a:r>
              <a:rPr lang="en-US" dirty="0">
                <a:solidFill>
                  <a:srgbClr val="000000"/>
                </a:solidFill>
              </a:rPr>
              <a:t>		Software Center aims to develop a 		</a:t>
            </a:r>
            <a:r>
              <a:rPr lang="en-US" b="1" i="1" dirty="0">
                <a:solidFill>
                  <a:srgbClr val="000000"/>
                </a:solidFill>
              </a:rPr>
              <a:t>strategic partnership </a:t>
            </a:r>
            <a:r>
              <a:rPr lang="en-US" dirty="0">
                <a:solidFill>
                  <a:srgbClr val="000000"/>
                </a:solidFill>
              </a:rPr>
              <a:t>with partner 		companies to </a:t>
            </a:r>
            <a:r>
              <a:rPr lang="en-US" b="1" i="1" dirty="0">
                <a:solidFill>
                  <a:srgbClr val="000000"/>
                </a:solidFill>
              </a:rPr>
              <a:t>significantly accelerate their adoption </a:t>
            </a:r>
            <a:r>
              <a:rPr lang="en-US" dirty="0">
                <a:solidFill>
                  <a:srgbClr val="000000"/>
                </a:solidFill>
              </a:rPr>
              <a:t>of novel approaches to software engineering</a:t>
            </a:r>
            <a:endParaRPr lang="en-US" altLang="en-US" dirty="0">
              <a:solidFill>
                <a:srgbClr val="000000"/>
              </a:solidFill>
              <a:ea typeface="ＭＳ Ｐゴシック" pitchFamily="34" charset="-128"/>
              <a:cs typeface="Arial" panose="020B0604020202020204" pitchFamily="34" charset="0"/>
            </a:endParaRPr>
          </a:p>
        </p:txBody>
      </p:sp>
      <p:sp>
        <p:nvSpPr>
          <p:cNvPr id="16" name="TextBox 15"/>
          <p:cNvSpPr txBox="1"/>
          <p:nvPr/>
        </p:nvSpPr>
        <p:spPr>
          <a:xfrm>
            <a:off x="586524" y="3223765"/>
            <a:ext cx="2749471" cy="461665"/>
          </a:xfrm>
          <a:prstGeom prst="rect">
            <a:avLst/>
          </a:prstGeom>
          <a:noFill/>
        </p:spPr>
        <p:txBody>
          <a:bodyPr wrap="none" rtlCol="0">
            <a:spAutoFit/>
          </a:bodyPr>
          <a:lstStyle/>
          <a:p>
            <a:pPr defTabSz="457200"/>
            <a:r>
              <a:rPr lang="en-US" sz="1200" dirty="0">
                <a:solidFill>
                  <a:prstClr val="black"/>
                </a:solidFill>
                <a:hlinkClick r:id="rId2"/>
              </a:rPr>
              <a:t>http://www.software-center.se/partners</a:t>
            </a:r>
            <a:endParaRPr lang="en-US" sz="1200" dirty="0">
              <a:solidFill>
                <a:prstClr val="black"/>
              </a:solidFill>
            </a:endParaRPr>
          </a:p>
          <a:p>
            <a:pPr defTabSz="457200"/>
            <a:endParaRPr lang="en-US" sz="1200" dirty="0">
              <a:solidFill>
                <a:prstClr val="black"/>
              </a:solidFill>
            </a:endParaRPr>
          </a:p>
        </p:txBody>
      </p:sp>
      <p:pic>
        <p:nvPicPr>
          <p:cNvPr id="3074" name="Picture 2" descr="C partner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22630" y="1667169"/>
            <a:ext cx="3587262" cy="24253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74448" y="1820486"/>
            <a:ext cx="747870" cy="641361"/>
          </a:xfrm>
          <a:prstGeom prst="rect">
            <a:avLst/>
          </a:prstGeom>
        </p:spPr>
      </p:pic>
      <p:sp>
        <p:nvSpPr>
          <p:cNvPr id="9" name="TextBox 8"/>
          <p:cNvSpPr txBox="1"/>
          <p:nvPr/>
        </p:nvSpPr>
        <p:spPr>
          <a:xfrm>
            <a:off x="3675185" y="4473950"/>
            <a:ext cx="5495467" cy="1754326"/>
          </a:xfrm>
          <a:prstGeom prst="rect">
            <a:avLst/>
          </a:prstGeom>
          <a:noFill/>
        </p:spPr>
        <p:txBody>
          <a:bodyPr wrap="square" rtlCol="0">
            <a:spAutoFit/>
          </a:bodyPr>
          <a:lstStyle/>
          <a:p>
            <a:pPr defTabSz="457200"/>
            <a:r>
              <a:rPr lang="en-US" dirty="0">
                <a:solidFill>
                  <a:prstClr val="black"/>
                </a:solidFill>
              </a:rPr>
              <a:t>NGEA  prepares the next generation of electrical architecture to increase flexibility, decrease development lead time, and increase the ability to develop complex systems and system of systems. These goals will be reached by consequently facilitating continuous integration, delivery, and deployment.</a:t>
            </a:r>
          </a:p>
        </p:txBody>
      </p:sp>
      <p:pic>
        <p:nvPicPr>
          <p:cNvPr id="10" name="Picture 9"/>
          <p:cNvPicPr>
            <a:picLocks noChangeAspect="1"/>
          </p:cNvPicPr>
          <p:nvPr/>
        </p:nvPicPr>
        <p:blipFill>
          <a:blip r:embed="rId5"/>
          <a:stretch>
            <a:fillRect/>
          </a:stretch>
        </p:blipFill>
        <p:spPr>
          <a:xfrm>
            <a:off x="674448" y="3760973"/>
            <a:ext cx="4266828" cy="251457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420704" y="5890439"/>
            <a:ext cx="1433421" cy="946058"/>
          </a:xfrm>
          <a:prstGeom prst="rect">
            <a:avLst/>
          </a:prstGeom>
        </p:spPr>
      </p:pic>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1702682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22073" y="3422073"/>
            <a:ext cx="1028230" cy="369332"/>
          </a:xfrm>
          <a:prstGeom prst="rect">
            <a:avLst/>
          </a:prstGeom>
          <a:noFill/>
        </p:spPr>
        <p:txBody>
          <a:bodyPr wrap="none" rtlCol="0">
            <a:spAutoFit/>
          </a:bodyPr>
          <a:lstStyle/>
          <a:p>
            <a:r>
              <a:rPr lang="en-US" dirty="0" smtClean="0"/>
              <a:t>STH here</a:t>
            </a:r>
            <a:endParaRPr lang="en-US" dirty="0"/>
          </a:p>
        </p:txBody>
      </p:sp>
    </p:spTree>
    <p:extLst>
      <p:ext uri="{BB962C8B-B14F-4D97-AF65-F5344CB8AC3E}">
        <p14:creationId xmlns:p14="http://schemas.microsoft.com/office/powerpoint/2010/main" val="17635341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Context</a:t>
            </a:r>
            <a:endParaRPr lang="en-US" dirty="0"/>
          </a:p>
        </p:txBody>
      </p:sp>
      <p:sp>
        <p:nvSpPr>
          <p:cNvPr id="7" name="Content Placeholder 6"/>
          <p:cNvSpPr>
            <a:spLocks noGrp="1"/>
          </p:cNvSpPr>
          <p:nvPr>
            <p:ph idx="1"/>
          </p:nvPr>
        </p:nvSpPr>
        <p:spPr/>
        <p:txBody>
          <a:bodyPr>
            <a:normAutofit/>
          </a:bodyPr>
          <a:lstStyle/>
          <a:p>
            <a:r>
              <a:rPr lang="en-US" dirty="0" smtClean="0"/>
              <a:t>This is joint and ongoing work</a:t>
            </a:r>
          </a:p>
          <a:p>
            <a:pPr lvl="1"/>
            <a:r>
              <a:rPr lang="en-US" sz="1800" dirty="0" smtClean="0"/>
              <a:t>Synergies between NGEA and Software Center Project 1 </a:t>
            </a:r>
            <a:br>
              <a:rPr lang="en-US" sz="1800" dirty="0" smtClean="0"/>
            </a:br>
            <a:r>
              <a:rPr lang="en-US" sz="1800" dirty="0" smtClean="0"/>
              <a:t>“Implications of Continuous Deployment”</a:t>
            </a:r>
          </a:p>
          <a:p>
            <a:pPr lvl="1"/>
            <a:r>
              <a:rPr lang="en-US" sz="1800" dirty="0" smtClean="0"/>
              <a:t>Based on group interviews with 6 companies </a:t>
            </a:r>
            <a:br>
              <a:rPr lang="en-US" sz="1800" dirty="0" smtClean="0"/>
            </a:br>
            <a:r>
              <a:rPr lang="en-US" sz="1800" dirty="0" smtClean="0"/>
              <a:t>+ cross-organizational workshops for consolidating results</a:t>
            </a:r>
          </a:p>
          <a:p>
            <a:pPr lvl="1"/>
            <a:endParaRPr lang="en-US" dirty="0" smtClean="0"/>
          </a:p>
          <a:p>
            <a:r>
              <a:rPr lang="en-US" dirty="0" smtClean="0"/>
              <a:t>Research goal: </a:t>
            </a:r>
          </a:p>
          <a:p>
            <a:pPr lvl="1"/>
            <a:r>
              <a:rPr lang="en-US" sz="1800" dirty="0" smtClean="0"/>
              <a:t>Many definitions, many concepts (Continuous Integration, </a:t>
            </a:r>
            <a:br>
              <a:rPr lang="en-US" sz="1800" dirty="0" smtClean="0"/>
            </a:br>
            <a:r>
              <a:rPr lang="en-US" sz="1800" dirty="0" smtClean="0"/>
              <a:t>Continuous Delivery, Continuous Deployment, …)</a:t>
            </a:r>
          </a:p>
          <a:p>
            <a:pPr lvl="1"/>
            <a:r>
              <a:rPr lang="en-US" sz="1800" dirty="0" smtClean="0"/>
              <a:t>Understand which aspects are important in practice</a:t>
            </a:r>
          </a:p>
          <a:p>
            <a:pPr lvl="1"/>
            <a:r>
              <a:rPr lang="en-US" sz="1800" dirty="0" smtClean="0"/>
              <a:t>Agree on shared language</a:t>
            </a:r>
            <a:r>
              <a:rPr lang="en-US" sz="1800" i="1" dirty="0" smtClean="0"/>
              <a:t> = Common Understanding</a:t>
            </a:r>
            <a:endParaRPr lang="en-US" sz="1800" i="1" dirty="0"/>
          </a:p>
          <a:p>
            <a:endParaRPr lang="en-US" dirty="0"/>
          </a:p>
        </p:txBody>
      </p:sp>
      <p:sp>
        <p:nvSpPr>
          <p:cNvPr id="5" name="Slide Number Placeholder 4"/>
          <p:cNvSpPr>
            <a:spLocks noGrp="1"/>
          </p:cNvSpPr>
          <p:nvPr>
            <p:ph type="sldNum" sz="quarter" idx="12"/>
          </p:nvPr>
        </p:nvSpPr>
        <p:spPr/>
        <p:txBody>
          <a:bodyPr/>
          <a:lstStyle/>
          <a:p>
            <a:fld id="{6F67B5D9-DB62-4DEA-AF3E-B11D0AE898D7}" type="slidenum">
              <a:rPr lang="sv-SE" smtClean="0">
                <a:solidFill>
                  <a:prstClr val="black">
                    <a:tint val="75000"/>
                  </a:prstClr>
                </a:solidFill>
              </a:rPr>
              <a:pPr/>
              <a:t>14</a:t>
            </a:fld>
            <a:endParaRPr lang="sv-SE">
              <a:solidFill>
                <a:prstClr val="black">
                  <a:tint val="75000"/>
                </a:prstClr>
              </a:solidFill>
            </a:endParaRPr>
          </a:p>
        </p:txBody>
      </p:sp>
      <p:pic>
        <p:nvPicPr>
          <p:cNvPr id="8" name="Picture 7" descr="jag gbgcst.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377481" y="1698172"/>
            <a:ext cx="1037100" cy="1227721"/>
          </a:xfrm>
          <a:prstGeom prst="rect">
            <a:avLst/>
          </a:prstGeom>
        </p:spPr>
      </p:pic>
      <p:sp>
        <p:nvSpPr>
          <p:cNvPr id="2" name="TextBox 1"/>
          <p:cNvSpPr txBox="1"/>
          <p:nvPr/>
        </p:nvSpPr>
        <p:spPr>
          <a:xfrm>
            <a:off x="7137918" y="2867355"/>
            <a:ext cx="1578574" cy="369332"/>
          </a:xfrm>
          <a:prstGeom prst="rect">
            <a:avLst/>
          </a:prstGeom>
          <a:noFill/>
        </p:spPr>
        <p:txBody>
          <a:bodyPr wrap="none" rtlCol="0">
            <a:spAutoFit/>
          </a:bodyPr>
          <a:lstStyle/>
          <a:p>
            <a:pPr defTabSz="457200"/>
            <a:r>
              <a:rPr lang="en-US" dirty="0" err="1">
                <a:solidFill>
                  <a:prstClr val="black"/>
                </a:solidFill>
              </a:rPr>
              <a:t>Agneta</a:t>
            </a:r>
            <a:r>
              <a:rPr lang="en-US" dirty="0">
                <a:solidFill>
                  <a:prstClr val="black"/>
                </a:solidFill>
              </a:rPr>
              <a:t> Nilsson</a:t>
            </a:r>
          </a:p>
        </p:txBody>
      </p:sp>
      <p:pic>
        <p:nvPicPr>
          <p:cNvPr id="9" name="Picture 8"/>
          <p:cNvPicPr>
            <a:picLocks noChangeAspect="1"/>
          </p:cNvPicPr>
          <p:nvPr/>
        </p:nvPicPr>
        <p:blipFill>
          <a:blip r:embed="rId3"/>
          <a:stretch>
            <a:fillRect/>
          </a:stretch>
        </p:blipFill>
        <p:spPr>
          <a:xfrm>
            <a:off x="7414455" y="4897015"/>
            <a:ext cx="1025501" cy="132711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14455" y="3236687"/>
            <a:ext cx="1000125" cy="1304925"/>
          </a:xfrm>
          <a:prstGeom prst="rect">
            <a:avLst/>
          </a:prstGeom>
        </p:spPr>
      </p:pic>
      <p:sp>
        <p:nvSpPr>
          <p:cNvPr id="3" name="TextBox 2"/>
          <p:cNvSpPr txBox="1"/>
          <p:nvPr/>
        </p:nvSpPr>
        <p:spPr>
          <a:xfrm>
            <a:off x="7172287" y="4527683"/>
            <a:ext cx="1544205" cy="369332"/>
          </a:xfrm>
          <a:prstGeom prst="rect">
            <a:avLst/>
          </a:prstGeom>
          <a:noFill/>
        </p:spPr>
        <p:txBody>
          <a:bodyPr wrap="none" rtlCol="0">
            <a:spAutoFit/>
          </a:bodyPr>
          <a:lstStyle/>
          <a:p>
            <a:pPr defTabSz="457200"/>
            <a:r>
              <a:rPr lang="en-US" dirty="0">
                <a:solidFill>
                  <a:prstClr val="black"/>
                </a:solidFill>
              </a:rPr>
              <a:t>Magnus </a:t>
            </a:r>
            <a:r>
              <a:rPr lang="en-US" dirty="0" err="1">
                <a:solidFill>
                  <a:prstClr val="black"/>
                </a:solidFill>
              </a:rPr>
              <a:t>Ågren</a:t>
            </a:r>
            <a:endParaRPr lang="en-US" dirty="0">
              <a:solidFill>
                <a:prstClr val="black"/>
              </a:solidFill>
            </a:endParaRPr>
          </a:p>
        </p:txBody>
      </p:sp>
      <p:sp>
        <p:nvSpPr>
          <p:cNvPr id="11" name="TextBox 10"/>
          <p:cNvSpPr txBox="1"/>
          <p:nvPr/>
        </p:nvSpPr>
        <p:spPr>
          <a:xfrm>
            <a:off x="7123928" y="6177568"/>
            <a:ext cx="1569084" cy="369332"/>
          </a:xfrm>
          <a:prstGeom prst="rect">
            <a:avLst/>
          </a:prstGeom>
          <a:noFill/>
        </p:spPr>
        <p:txBody>
          <a:bodyPr wrap="none" rtlCol="0">
            <a:spAutoFit/>
          </a:bodyPr>
          <a:lstStyle/>
          <a:p>
            <a:pPr defTabSz="457200"/>
            <a:r>
              <a:rPr lang="en-US" dirty="0" err="1">
                <a:solidFill>
                  <a:prstClr val="black"/>
                </a:solidFill>
              </a:rPr>
              <a:t>Rogardt</a:t>
            </a:r>
            <a:r>
              <a:rPr lang="en-US" dirty="0">
                <a:solidFill>
                  <a:prstClr val="black"/>
                </a:solidFill>
              </a:rPr>
              <a:t> Heldal</a:t>
            </a:r>
          </a:p>
        </p:txBody>
      </p:sp>
      <p:sp>
        <p:nvSpPr>
          <p:cNvPr id="12" name="Footer Placeholder 11"/>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Tree>
    <p:extLst>
      <p:ext uri="{BB962C8B-B14F-4D97-AF65-F5344CB8AC3E}">
        <p14:creationId xmlns:p14="http://schemas.microsoft.com/office/powerpoint/2010/main" val="1489782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684716" y="5002357"/>
            <a:ext cx="1149747" cy="228599"/>
          </a:xfrm>
          <a:prstGeom prst="rect">
            <a:avLst/>
          </a:prstGeom>
          <a:solidFill>
            <a:srgbClr val="FFFF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a:solidFill>
                <a:prstClr val="white"/>
              </a:solidFill>
            </a:endParaRPr>
          </a:p>
        </p:txBody>
      </p:sp>
      <p:sp>
        <p:nvSpPr>
          <p:cNvPr id="12" name="Rectangle 11"/>
          <p:cNvSpPr/>
          <p:nvPr/>
        </p:nvSpPr>
        <p:spPr>
          <a:xfrm>
            <a:off x="1861652" y="5306795"/>
            <a:ext cx="281939" cy="281576"/>
          </a:xfrm>
          <a:prstGeom prst="rect">
            <a:avLst/>
          </a:prstGeom>
          <a:solidFill>
            <a:srgbClr val="FFFF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a:solidFill>
                <a:prstClr val="white"/>
              </a:solidFill>
            </a:endParaRPr>
          </a:p>
        </p:txBody>
      </p:sp>
      <p:sp>
        <p:nvSpPr>
          <p:cNvPr id="13" name="Rectangle 12"/>
          <p:cNvSpPr/>
          <p:nvPr/>
        </p:nvSpPr>
        <p:spPr>
          <a:xfrm>
            <a:off x="3523424" y="5268559"/>
            <a:ext cx="5559756" cy="281576"/>
          </a:xfrm>
          <a:prstGeom prst="rect">
            <a:avLst/>
          </a:prstGeom>
          <a:solidFill>
            <a:srgbClr val="FFFF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a:solidFill>
                <a:prstClr val="white"/>
              </a:solidFill>
            </a:endParaRPr>
          </a:p>
        </p:txBody>
      </p:sp>
      <p:sp>
        <p:nvSpPr>
          <p:cNvPr id="7" name="Content Placeholder 6"/>
          <p:cNvSpPr>
            <a:spLocks noGrp="1"/>
          </p:cNvSpPr>
          <p:nvPr>
            <p:ph idx="1"/>
          </p:nvPr>
        </p:nvSpPr>
        <p:spPr>
          <a:xfrm>
            <a:off x="1761710" y="1763567"/>
            <a:ext cx="7321469" cy="4147200"/>
          </a:xfrm>
        </p:spPr>
        <p:txBody>
          <a:bodyPr>
            <a:normAutofit fontScale="85000" lnSpcReduction="20000"/>
          </a:bodyPr>
          <a:lstStyle/>
          <a:p>
            <a:pPr marL="0" indent="0" algn="ctr">
              <a:buNone/>
            </a:pPr>
            <a:r>
              <a:rPr lang="en-US" i="1" dirty="0"/>
              <a:t>Integrate new or changed code with the </a:t>
            </a:r>
            <a:br>
              <a:rPr lang="en-US" i="1" dirty="0"/>
            </a:br>
            <a:r>
              <a:rPr lang="en-US" i="1" dirty="0"/>
              <a:t>mainline codebase at frequent time intervals</a:t>
            </a:r>
          </a:p>
          <a:p>
            <a:pPr marL="0" indent="0">
              <a:buNone/>
            </a:pPr>
            <a:endParaRPr lang="en-US" dirty="0"/>
          </a:p>
          <a:p>
            <a:pPr lvl="7"/>
            <a:r>
              <a:rPr lang="en-US" sz="2000" dirty="0"/>
              <a:t>Integrate / Test </a:t>
            </a:r>
          </a:p>
          <a:p>
            <a:pPr lvl="7"/>
            <a:r>
              <a:rPr lang="en-US" sz="2000" dirty="0"/>
              <a:t>Sufficient quality of codebase</a:t>
            </a:r>
          </a:p>
          <a:p>
            <a:pPr lvl="7"/>
            <a:r>
              <a:rPr lang="en-US" sz="2000" dirty="0"/>
              <a:t>One Mainline / Several </a:t>
            </a:r>
          </a:p>
          <a:p>
            <a:pPr lvl="8"/>
            <a:r>
              <a:rPr lang="en-US" sz="2000" dirty="0"/>
              <a:t>As long as each carry customer value</a:t>
            </a:r>
          </a:p>
          <a:p>
            <a:pPr lvl="7"/>
            <a:r>
              <a:rPr lang="en-US" sz="2000" dirty="0"/>
              <a:t>Frequency Weeks / Days / Instant</a:t>
            </a:r>
          </a:p>
          <a:p>
            <a:pPr lvl="7"/>
            <a:r>
              <a:rPr lang="en-US" sz="2000" dirty="0"/>
              <a:t>Why do we integrate – to get feedback</a:t>
            </a:r>
          </a:p>
          <a:p>
            <a:endParaRPr lang="en-US" dirty="0"/>
          </a:p>
          <a:p>
            <a:pPr marL="0" indent="0" algn="ctr">
              <a:buNone/>
            </a:pPr>
            <a:r>
              <a:rPr lang="en-US" i="1" dirty="0"/>
              <a:t>Integrate and test new or changed code with </a:t>
            </a:r>
            <a:br>
              <a:rPr lang="en-US" i="1" dirty="0"/>
            </a:br>
            <a:r>
              <a:rPr lang="en-US" i="1" dirty="0"/>
              <a:t>a codebase to enable feedback whenever we want</a:t>
            </a:r>
          </a:p>
          <a:p>
            <a:endParaRPr lang="en-US" dirty="0"/>
          </a:p>
        </p:txBody>
      </p:sp>
      <p:sp>
        <p:nvSpPr>
          <p:cNvPr id="5" name="Title 4"/>
          <p:cNvSpPr>
            <a:spLocks noGrp="1"/>
          </p:cNvSpPr>
          <p:nvPr>
            <p:ph type="title"/>
          </p:nvPr>
        </p:nvSpPr>
        <p:spPr/>
        <p:txBody>
          <a:bodyPr/>
          <a:lstStyle/>
          <a:p>
            <a:r>
              <a:rPr lang="en-US" dirty="0" smtClean="0"/>
              <a:t>Continuous Integration</a:t>
            </a:r>
            <a:endParaRPr lang="en-US" dirty="0"/>
          </a:p>
        </p:txBody>
      </p:sp>
      <p:sp>
        <p:nvSpPr>
          <p:cNvPr id="4" name="Slide Number Placeholder 3"/>
          <p:cNvSpPr>
            <a:spLocks noGrp="1"/>
          </p:cNvSpPr>
          <p:nvPr>
            <p:ph type="sldNum" sz="quarter" idx="4"/>
          </p:nvPr>
        </p:nvSpPr>
        <p:spPr/>
        <p:txBody>
          <a:bodyPr/>
          <a:lstStyle/>
          <a:p>
            <a:fld id="{6F67B5D9-DB62-4DEA-AF3E-B11D0AE898D7}" type="slidenum">
              <a:rPr lang="sv-SE" smtClean="0">
                <a:solidFill>
                  <a:prstClr val="black"/>
                </a:solidFill>
              </a:rPr>
              <a:pPr/>
              <a:t>15</a:t>
            </a:fld>
            <a:endParaRPr lang="sv-SE">
              <a:solidFill>
                <a:prstClr val="black"/>
              </a:solidFill>
            </a:endParaRPr>
          </a:p>
        </p:txBody>
      </p:sp>
      <p:sp>
        <p:nvSpPr>
          <p:cNvPr id="8" name="Pentagon 7"/>
          <p:cNvSpPr/>
          <p:nvPr/>
        </p:nvSpPr>
        <p:spPr>
          <a:xfrm>
            <a:off x="242055" y="1741715"/>
            <a:ext cx="1654629" cy="522514"/>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rPr>
              <a:t>From Literature</a:t>
            </a:r>
          </a:p>
        </p:txBody>
      </p:sp>
      <p:sp>
        <p:nvSpPr>
          <p:cNvPr id="9" name="Pentagon 8"/>
          <p:cNvSpPr/>
          <p:nvPr/>
        </p:nvSpPr>
        <p:spPr>
          <a:xfrm>
            <a:off x="262775" y="2780937"/>
            <a:ext cx="1654629" cy="522514"/>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rPr>
              <a:t>From Interview</a:t>
            </a:r>
          </a:p>
        </p:txBody>
      </p:sp>
      <p:sp>
        <p:nvSpPr>
          <p:cNvPr id="10" name="Pentagon 9"/>
          <p:cNvSpPr/>
          <p:nvPr/>
        </p:nvSpPr>
        <p:spPr>
          <a:xfrm>
            <a:off x="262775" y="4993980"/>
            <a:ext cx="1654629" cy="522514"/>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rPr>
              <a:t>Synthesis</a:t>
            </a:r>
          </a:p>
        </p:txBody>
      </p:sp>
    </p:spTree>
    <p:extLst>
      <p:ext uri="{BB962C8B-B14F-4D97-AF65-F5344CB8AC3E}">
        <p14:creationId xmlns:p14="http://schemas.microsoft.com/office/powerpoint/2010/main" val="205948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Effect transition="in" filter="fade">
                                      <p:cBhvr>
                                        <p:cTn id="13" dur="500"/>
                                        <p:tgtEl>
                                          <p:spTgt spid="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5" end="5"/>
                                            </p:txEl>
                                          </p:spTgt>
                                        </p:tgtEl>
                                        <p:attrNameLst>
                                          <p:attrName>style.visibility</p:attrName>
                                        </p:attrNameLst>
                                      </p:cBhvr>
                                      <p:to>
                                        <p:strVal val="visible"/>
                                      </p:to>
                                    </p:set>
                                    <p:animEffect transition="in" filter="fade">
                                      <p:cBhvr>
                                        <p:cTn id="16" dur="500"/>
                                        <p:tgtEl>
                                          <p:spTgt spid="7">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Effect transition="in" filter="fade">
                                      <p:cBhvr>
                                        <p:cTn id="19" dur="500"/>
                                        <p:tgtEl>
                                          <p:spTgt spid="7">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animEffect transition="in" filter="fade">
                                      <p:cBhvr>
                                        <p:cTn id="22" dur="500"/>
                                        <p:tgtEl>
                                          <p:spTgt spid="7">
                                            <p:txEl>
                                              <p:pRg st="7" end="7"/>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9" end="9"/>
                                            </p:txEl>
                                          </p:spTgt>
                                        </p:tgtEl>
                                        <p:attrNameLst>
                                          <p:attrName>style.visibility</p:attrName>
                                        </p:attrNameLst>
                                      </p:cBhvr>
                                      <p:to>
                                        <p:strVal val="visible"/>
                                      </p:to>
                                    </p:set>
                                    <p:animEffect transition="in" filter="fade">
                                      <p:cBhvr>
                                        <p:cTn id="30" dur="500"/>
                                        <p:tgtEl>
                                          <p:spTgt spid="7">
                                            <p:txEl>
                                              <p:pRg st="9" end="9"/>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488709" y="5014173"/>
            <a:ext cx="4684813" cy="246743"/>
          </a:xfrm>
          <a:prstGeom prst="rect">
            <a:avLst/>
          </a:prstGeom>
          <a:solidFill>
            <a:srgbClr val="FFFF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a:solidFill>
                <a:prstClr val="white"/>
              </a:solidFill>
            </a:endParaRPr>
          </a:p>
        </p:txBody>
      </p:sp>
      <p:sp>
        <p:nvSpPr>
          <p:cNvPr id="2" name="Content Placeholder 1"/>
          <p:cNvSpPr>
            <a:spLocks noGrp="1"/>
          </p:cNvSpPr>
          <p:nvPr>
            <p:ph idx="1"/>
          </p:nvPr>
        </p:nvSpPr>
        <p:spPr/>
        <p:txBody>
          <a:bodyPr>
            <a:normAutofit lnSpcReduction="10000"/>
          </a:bodyPr>
          <a:lstStyle/>
          <a:p>
            <a:pPr marL="0" lvl="1" indent="0" algn="ctr">
              <a:buNone/>
            </a:pPr>
            <a:r>
              <a:rPr lang="en-US" sz="2400" i="1" dirty="0"/>
              <a:t>The ability to release software whenever we want</a:t>
            </a:r>
          </a:p>
          <a:p>
            <a:pPr marL="0" indent="0">
              <a:buNone/>
            </a:pPr>
            <a:endParaRPr lang="en-US" dirty="0"/>
          </a:p>
          <a:p>
            <a:r>
              <a:rPr lang="en-US" dirty="0"/>
              <a:t>Release and Install in running / Deliver</a:t>
            </a:r>
          </a:p>
          <a:p>
            <a:r>
              <a:rPr lang="en-US" dirty="0"/>
              <a:t>Higher quality level of codebase</a:t>
            </a:r>
          </a:p>
          <a:p>
            <a:r>
              <a:rPr lang="en-US" dirty="0"/>
              <a:t>Strong quality assurance</a:t>
            </a:r>
          </a:p>
          <a:p>
            <a:endParaRPr lang="en-US" dirty="0"/>
          </a:p>
          <a:p>
            <a:pPr marL="0" lvl="1" indent="0" algn="ctr">
              <a:buNone/>
            </a:pPr>
            <a:r>
              <a:rPr lang="en-US" sz="2400" i="1" dirty="0"/>
              <a:t>The ability to release and install software in running </a:t>
            </a:r>
            <a:r>
              <a:rPr lang="en-US" sz="2400" i="1" dirty="0" smtClean="0"/>
              <a:t>system </a:t>
            </a:r>
            <a:br>
              <a:rPr lang="en-US" sz="2400" i="1" dirty="0" smtClean="0"/>
            </a:br>
            <a:r>
              <a:rPr lang="en-US" sz="2400" i="1" dirty="0" smtClean="0"/>
              <a:t>whenever </a:t>
            </a:r>
            <a:r>
              <a:rPr lang="en-US" sz="2400" i="1" dirty="0"/>
              <a:t>we want</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smtClean="0"/>
              <a:t>Continuous Deployment</a:t>
            </a:r>
            <a:endParaRPr lang="en-US" dirty="0"/>
          </a:p>
        </p:txBody>
      </p:sp>
      <p:sp>
        <p:nvSpPr>
          <p:cNvPr id="5" name="Slide Number Placeholder 4"/>
          <p:cNvSpPr>
            <a:spLocks noGrp="1"/>
          </p:cNvSpPr>
          <p:nvPr>
            <p:ph type="sldNum" sz="quarter" idx="4"/>
          </p:nvPr>
        </p:nvSpPr>
        <p:spPr/>
        <p:txBody>
          <a:bodyPr/>
          <a:lstStyle/>
          <a:p>
            <a:fld id="{6F67B5D9-DB62-4DEA-AF3E-B11D0AE898D7}" type="slidenum">
              <a:rPr lang="sv-SE" smtClean="0">
                <a:solidFill>
                  <a:prstClr val="black"/>
                </a:solidFill>
              </a:rPr>
              <a:pPr/>
              <a:t>16</a:t>
            </a:fld>
            <a:endParaRPr lang="sv-SE">
              <a:solidFill>
                <a:prstClr val="black"/>
              </a:solidFill>
            </a:endParaRPr>
          </a:p>
        </p:txBody>
      </p:sp>
      <p:sp>
        <p:nvSpPr>
          <p:cNvPr id="8" name="Line Callout 1 7"/>
          <p:cNvSpPr/>
          <p:nvPr/>
        </p:nvSpPr>
        <p:spPr>
          <a:xfrm>
            <a:off x="6514937" y="3696774"/>
            <a:ext cx="2373086" cy="735178"/>
          </a:xfrm>
          <a:prstGeom prst="borderCallout1">
            <a:avLst>
              <a:gd name="adj1" fmla="val 18750"/>
              <a:gd name="adj2" fmla="val -8333"/>
              <a:gd name="adj3" fmla="val 185547"/>
              <a:gd name="adj4" fmla="val -55256"/>
            </a:avLst>
          </a:prstGeom>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dirty="0">
                <a:solidFill>
                  <a:prstClr val="white"/>
                </a:solidFill>
              </a:rPr>
              <a:t>Otherwise: </a:t>
            </a:r>
            <a:br>
              <a:rPr lang="en-US" dirty="0">
                <a:solidFill>
                  <a:prstClr val="white"/>
                </a:solidFill>
              </a:rPr>
            </a:br>
            <a:r>
              <a:rPr lang="en-US" sz="2000" dirty="0">
                <a:solidFill>
                  <a:prstClr val="white"/>
                </a:solidFill>
              </a:rPr>
              <a:t>Continuous Delivery</a:t>
            </a:r>
          </a:p>
        </p:txBody>
      </p:sp>
    </p:spTree>
    <p:extLst>
      <p:ext uri="{BB962C8B-B14F-4D97-AF65-F5344CB8AC3E}">
        <p14:creationId xmlns:p14="http://schemas.microsoft.com/office/powerpoint/2010/main" val="64646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Working Definitions for this lecture</a:t>
            </a:r>
            <a:endParaRPr lang="en-US" dirty="0"/>
          </a:p>
        </p:txBody>
      </p:sp>
      <p:sp>
        <p:nvSpPr>
          <p:cNvPr id="4" name="Slide Number Placeholder 3"/>
          <p:cNvSpPr>
            <a:spLocks noGrp="1"/>
          </p:cNvSpPr>
          <p:nvPr>
            <p:ph type="sldNum" sz="quarter" idx="12"/>
          </p:nvPr>
        </p:nvSpPr>
        <p:spPr/>
        <p:txBody>
          <a:bodyPr/>
          <a:lstStyle/>
          <a:p>
            <a:fld id="{6F67B5D9-DB62-4DEA-AF3E-B11D0AE898D7}" type="slidenum">
              <a:rPr lang="sv-SE" smtClean="0">
                <a:solidFill>
                  <a:prstClr val="black">
                    <a:tint val="75000"/>
                  </a:prstClr>
                </a:solidFill>
              </a:rPr>
              <a:pPr/>
              <a:t>17</a:t>
            </a:fld>
            <a:endParaRPr lang="sv-SE">
              <a:solidFill>
                <a:prstClr val="black">
                  <a:tint val="75000"/>
                </a:prstClr>
              </a:solidFill>
            </a:endParaRPr>
          </a:p>
        </p:txBody>
      </p:sp>
      <p:sp>
        <p:nvSpPr>
          <p:cNvPr id="5" name="TextBox 4"/>
          <p:cNvSpPr txBox="1"/>
          <p:nvPr/>
        </p:nvSpPr>
        <p:spPr>
          <a:xfrm>
            <a:off x="644236" y="1667076"/>
            <a:ext cx="8184164" cy="4708981"/>
          </a:xfrm>
          <a:prstGeom prst="rect">
            <a:avLst/>
          </a:prstGeom>
          <a:noFill/>
        </p:spPr>
        <p:txBody>
          <a:bodyPr wrap="square" rtlCol="0">
            <a:spAutoFit/>
          </a:bodyPr>
          <a:lstStyle/>
          <a:p>
            <a:pPr defTabSz="457200"/>
            <a:r>
              <a:rPr lang="en-US" sz="2000" b="1" dirty="0">
                <a:solidFill>
                  <a:prstClr val="black"/>
                </a:solidFill>
              </a:rPr>
              <a:t>Definitions and Characterizations</a:t>
            </a:r>
          </a:p>
          <a:p>
            <a:pPr defTabSz="457200"/>
            <a:endParaRPr lang="en-US" sz="2000" b="1" dirty="0">
              <a:solidFill>
                <a:prstClr val="black"/>
              </a:solidFill>
            </a:endParaRPr>
          </a:p>
          <a:p>
            <a:pPr defTabSz="457200"/>
            <a:r>
              <a:rPr lang="en-US" sz="2000" u="sng" dirty="0">
                <a:solidFill>
                  <a:prstClr val="black"/>
                </a:solidFill>
              </a:rPr>
              <a:t>Continuous Integration</a:t>
            </a:r>
            <a:r>
              <a:rPr lang="en-US" sz="2000" dirty="0">
                <a:solidFill>
                  <a:prstClr val="black"/>
                </a:solidFill>
              </a:rPr>
              <a:t>: Ability to integrate and test new or changed code with a code base, which carries customer value, whenever desired  to enable feedback. </a:t>
            </a:r>
          </a:p>
          <a:p>
            <a:pPr defTabSz="457200"/>
            <a:endParaRPr lang="en-US" sz="2000" dirty="0">
              <a:solidFill>
                <a:prstClr val="black"/>
              </a:solidFill>
            </a:endParaRPr>
          </a:p>
          <a:p>
            <a:pPr defTabSz="457200"/>
            <a:r>
              <a:rPr lang="en-US" sz="2000" u="sng" dirty="0">
                <a:solidFill>
                  <a:prstClr val="black"/>
                </a:solidFill>
              </a:rPr>
              <a:t>Continuous Delivery</a:t>
            </a:r>
            <a:r>
              <a:rPr lang="en-US" sz="2000" dirty="0">
                <a:solidFill>
                  <a:prstClr val="black"/>
                </a:solidFill>
              </a:rPr>
              <a:t>: Ability to release customer and/or product value to a target environment whenever desired to enable feedback. </a:t>
            </a:r>
          </a:p>
          <a:p>
            <a:pPr defTabSz="457200"/>
            <a:endParaRPr lang="en-US" sz="2000" dirty="0">
              <a:solidFill>
                <a:prstClr val="black"/>
              </a:solidFill>
            </a:endParaRPr>
          </a:p>
          <a:p>
            <a:pPr defTabSz="457200"/>
            <a:r>
              <a:rPr lang="en-US" sz="2000" u="sng" dirty="0">
                <a:solidFill>
                  <a:prstClr val="black"/>
                </a:solidFill>
              </a:rPr>
              <a:t>Continuous Deployment</a:t>
            </a:r>
            <a:r>
              <a:rPr lang="en-US" sz="2000" dirty="0">
                <a:solidFill>
                  <a:prstClr val="black"/>
                </a:solidFill>
              </a:rPr>
              <a:t>: Ability to release and install customer and/or product value into a running system at customer site whenever desired to enable feedback.</a:t>
            </a:r>
          </a:p>
          <a:p>
            <a:pPr defTabSz="457200"/>
            <a:endParaRPr lang="en-US" sz="2000" dirty="0">
              <a:solidFill>
                <a:prstClr val="black"/>
              </a:solidFill>
            </a:endParaRPr>
          </a:p>
          <a:p>
            <a:pPr defTabSz="457200"/>
            <a:r>
              <a:rPr lang="en-US" sz="2000" u="sng" dirty="0">
                <a:solidFill>
                  <a:prstClr val="black"/>
                </a:solidFill>
              </a:rPr>
              <a:t>DevOps: </a:t>
            </a:r>
            <a:r>
              <a:rPr lang="en-US" sz="2000" dirty="0">
                <a:solidFill>
                  <a:prstClr val="black"/>
                </a:solidFill>
              </a:rPr>
              <a:t>Setup where cross-functional feature teams work closely with operations teams to facilitate continuous deployment</a:t>
            </a: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Tree>
    <p:extLst>
      <p:ext uri="{BB962C8B-B14F-4D97-AF65-F5344CB8AC3E}">
        <p14:creationId xmlns:p14="http://schemas.microsoft.com/office/powerpoint/2010/main" val="10820237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Some conceptual view</a:t>
            </a:r>
            <a:endParaRPr lang="en-US" dirty="0"/>
          </a:p>
        </p:txBody>
      </p:sp>
      <p:sp>
        <p:nvSpPr>
          <p:cNvPr id="4" name="Slide Number Placeholder 3"/>
          <p:cNvSpPr>
            <a:spLocks noGrp="1"/>
          </p:cNvSpPr>
          <p:nvPr>
            <p:ph type="sldNum" sz="quarter" idx="4"/>
          </p:nvPr>
        </p:nvSpPr>
        <p:spPr/>
        <p:txBody>
          <a:bodyPr/>
          <a:lstStyle/>
          <a:p>
            <a:fld id="{6F67B5D9-DB62-4DEA-AF3E-B11D0AE898D7}" type="slidenum">
              <a:rPr lang="sv-SE" smtClean="0">
                <a:solidFill>
                  <a:prstClr val="black"/>
                </a:solidFill>
              </a:rPr>
              <a:pPr/>
              <a:t>18</a:t>
            </a:fld>
            <a:endParaRPr lang="sv-SE">
              <a:solidFill>
                <a:prstClr val="black"/>
              </a:solidFill>
            </a:endParaRPr>
          </a:p>
        </p:txBody>
      </p:sp>
      <p:pic>
        <p:nvPicPr>
          <p:cNvPr id="5" name="Picture 4" descr="pipeline overview.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4294" y="2140527"/>
            <a:ext cx="8905078" cy="3770747"/>
          </a:xfrm>
          <a:prstGeom prst="rect">
            <a:avLst/>
          </a:prstGeom>
        </p:spPr>
      </p:pic>
    </p:spTree>
    <p:extLst>
      <p:ext uri="{BB962C8B-B14F-4D97-AF65-F5344CB8AC3E}">
        <p14:creationId xmlns:p14="http://schemas.microsoft.com/office/powerpoint/2010/main" val="6809207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smtClean="0"/>
              <a:t>Continuous Integration often on team level</a:t>
            </a:r>
          </a:p>
          <a:p>
            <a:r>
              <a:rPr lang="en-US" dirty="0" smtClean="0"/>
              <a:t>Continuous Deployment implies the whole organization to work in a continuous way</a:t>
            </a:r>
          </a:p>
          <a:p>
            <a:endParaRPr lang="en-US" dirty="0"/>
          </a:p>
          <a:p>
            <a:r>
              <a:rPr lang="en-US" dirty="0" smtClean="0"/>
              <a:t>Enterprise Continuous Integration [</a:t>
            </a:r>
            <a:r>
              <a:rPr lang="en-US" dirty="0" err="1" smtClean="0"/>
              <a:t>Ståhl</a:t>
            </a:r>
            <a:r>
              <a:rPr lang="en-US" dirty="0" smtClean="0"/>
              <a:t> and Bosch 2015]</a:t>
            </a:r>
          </a:p>
          <a:p>
            <a:endParaRPr lang="en-US" dirty="0"/>
          </a:p>
          <a:p>
            <a:r>
              <a:rPr lang="en-US" dirty="0" smtClean="0"/>
              <a:t>Continuous X includes a number of dimensions</a:t>
            </a:r>
            <a:endParaRPr lang="en-US" dirty="0"/>
          </a:p>
        </p:txBody>
      </p:sp>
      <p:sp>
        <p:nvSpPr>
          <p:cNvPr id="3" name="Title 2"/>
          <p:cNvSpPr>
            <a:spLocks noGrp="1"/>
          </p:cNvSpPr>
          <p:nvPr>
            <p:ph type="title"/>
          </p:nvPr>
        </p:nvSpPr>
        <p:spPr/>
        <p:txBody>
          <a:bodyPr/>
          <a:lstStyle/>
          <a:p>
            <a:r>
              <a:rPr lang="en-US" dirty="0" smtClean="0"/>
              <a:t>Something in between…</a:t>
            </a:r>
            <a:endParaRPr lang="en-US" dirty="0"/>
          </a:p>
        </p:txBody>
      </p:sp>
      <p:sp>
        <p:nvSpPr>
          <p:cNvPr id="5" name="Slide Number Placeholder 4"/>
          <p:cNvSpPr>
            <a:spLocks noGrp="1"/>
          </p:cNvSpPr>
          <p:nvPr>
            <p:ph type="sldNum" sz="quarter" idx="4"/>
          </p:nvPr>
        </p:nvSpPr>
        <p:spPr/>
        <p:txBody>
          <a:bodyPr/>
          <a:lstStyle/>
          <a:p>
            <a:fld id="{6F67B5D9-DB62-4DEA-AF3E-B11D0AE898D7}" type="slidenum">
              <a:rPr lang="sv-SE" smtClean="0">
                <a:solidFill>
                  <a:prstClr val="black"/>
                </a:solidFill>
              </a:rPr>
              <a:pPr/>
              <a:t>19</a:t>
            </a:fld>
            <a:endParaRPr lang="sv-SE">
              <a:solidFill>
                <a:prstClr val="black"/>
              </a:solidFill>
            </a:endParaRPr>
          </a:p>
        </p:txBody>
      </p:sp>
    </p:spTree>
    <p:extLst>
      <p:ext uri="{BB962C8B-B14F-4D97-AF65-F5344CB8AC3E}">
        <p14:creationId xmlns:p14="http://schemas.microsoft.com/office/powerpoint/2010/main" val="2947408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today</a:t>
            </a:r>
            <a:endParaRPr lang="en-US" dirty="0"/>
          </a:p>
        </p:txBody>
      </p:sp>
      <p:sp>
        <p:nvSpPr>
          <p:cNvPr id="3" name="Content Placeholder 2"/>
          <p:cNvSpPr>
            <a:spLocks noGrp="1"/>
          </p:cNvSpPr>
          <p:nvPr>
            <p:ph idx="1"/>
          </p:nvPr>
        </p:nvSpPr>
        <p:spPr>
          <a:xfrm>
            <a:off x="457200" y="1808017"/>
            <a:ext cx="6383215" cy="4318145"/>
          </a:xfrm>
        </p:spPr>
        <p:txBody>
          <a:bodyPr>
            <a:noAutofit/>
          </a:bodyPr>
          <a:lstStyle/>
          <a:p>
            <a:r>
              <a:rPr lang="en-US" sz="2000" dirty="0"/>
              <a:t>Continuous X: </a:t>
            </a:r>
            <a:endParaRPr lang="en-US" sz="2000" dirty="0" smtClean="0"/>
          </a:p>
          <a:p>
            <a:pPr lvl="1"/>
            <a:r>
              <a:rPr lang="en-US" sz="2000" dirty="0" smtClean="0"/>
              <a:t>Integration</a:t>
            </a:r>
            <a:r>
              <a:rPr lang="en-US" sz="2000" dirty="0"/>
              <a:t>, Delivery, Deployment, and DevOps – Terminology and </a:t>
            </a:r>
            <a:r>
              <a:rPr lang="en-US" sz="2000" dirty="0" smtClean="0"/>
              <a:t>Origin</a:t>
            </a:r>
          </a:p>
          <a:p>
            <a:pPr lvl="1"/>
            <a:r>
              <a:rPr lang="en-US" sz="2000" dirty="0" smtClean="0"/>
              <a:t>In </a:t>
            </a:r>
            <a:r>
              <a:rPr lang="en-US" sz="2000" dirty="0"/>
              <a:t>the context of Large-Scale System </a:t>
            </a:r>
            <a:r>
              <a:rPr lang="en-US" sz="2000" dirty="0" smtClean="0"/>
              <a:t>Development</a:t>
            </a:r>
          </a:p>
          <a:p>
            <a:pPr lvl="1"/>
            <a:r>
              <a:rPr lang="en-US" sz="2000" dirty="0"/>
              <a:t>Continuous Deployment </a:t>
            </a:r>
            <a:r>
              <a:rPr lang="en-US" sz="2000" dirty="0" smtClean="0"/>
              <a:t>Practices</a:t>
            </a:r>
          </a:p>
          <a:p>
            <a:endParaRPr lang="en-US" sz="2000" dirty="0"/>
          </a:p>
          <a:p>
            <a:r>
              <a:rPr lang="en-US" sz="2000" dirty="0"/>
              <a:t>Testing Strategies for Continuous X for </a:t>
            </a:r>
            <a:r>
              <a:rPr lang="en-US" sz="2000" dirty="0" smtClean="0"/>
              <a:t/>
            </a:r>
            <a:br>
              <a:rPr lang="en-US" sz="2000" dirty="0" smtClean="0"/>
            </a:br>
            <a:r>
              <a:rPr lang="en-US" sz="2000" dirty="0" smtClean="0"/>
              <a:t>Embedded Systems</a:t>
            </a:r>
          </a:p>
          <a:p>
            <a:endParaRPr lang="en-US" sz="2000" dirty="0"/>
          </a:p>
          <a:p>
            <a:r>
              <a:rPr lang="en-US" sz="2000" dirty="0"/>
              <a:t>The Role of Value, Features, and </a:t>
            </a:r>
            <a:r>
              <a:rPr lang="en-US" sz="2000" dirty="0" smtClean="0"/>
              <a:t>Requirements</a:t>
            </a:r>
          </a:p>
          <a:p>
            <a:endParaRPr lang="en-US" sz="2000" dirty="0"/>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2</a:t>
            </a:fld>
            <a:endParaRPr lang="en-US">
              <a:solidFill>
                <a:prstClr val="black">
                  <a:tint val="75000"/>
                </a:prstClr>
              </a:solidFill>
            </a:endParaRPr>
          </a:p>
        </p:txBody>
      </p:sp>
      <p:sp>
        <p:nvSpPr>
          <p:cNvPr id="6" name="TextBox 5"/>
          <p:cNvSpPr txBox="1"/>
          <p:nvPr/>
        </p:nvSpPr>
        <p:spPr>
          <a:xfrm>
            <a:off x="6103947" y="3897656"/>
            <a:ext cx="2873735" cy="255454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defTabSz="457200"/>
            <a:r>
              <a:rPr lang="en-US" sz="2000" dirty="0">
                <a:solidFill>
                  <a:prstClr val="black"/>
                </a:solidFill>
              </a:rPr>
              <a:t>Key takeaways:</a:t>
            </a:r>
          </a:p>
          <a:p>
            <a:pPr marL="285750" indent="-285750" defTabSz="457200">
              <a:buFontTx/>
              <a:buChar char="-"/>
            </a:pPr>
            <a:r>
              <a:rPr lang="en-US" sz="2000" dirty="0">
                <a:solidFill>
                  <a:prstClr val="black"/>
                </a:solidFill>
              </a:rPr>
              <a:t>Fundamental</a:t>
            </a:r>
          </a:p>
          <a:p>
            <a:pPr marL="742950" lvl="1" indent="-285750" defTabSz="457200">
              <a:buFontTx/>
              <a:buChar char="-"/>
            </a:pPr>
            <a:r>
              <a:rPr lang="en-US" sz="2000" dirty="0">
                <a:solidFill>
                  <a:prstClr val="black"/>
                </a:solidFill>
              </a:rPr>
              <a:t>Agile values</a:t>
            </a:r>
          </a:p>
          <a:p>
            <a:pPr marL="742950" lvl="1" indent="-285750" defTabSz="457200">
              <a:buFontTx/>
              <a:buChar char="-"/>
            </a:pPr>
            <a:r>
              <a:rPr lang="en-US" sz="2000" dirty="0">
                <a:solidFill>
                  <a:prstClr val="black"/>
                </a:solidFill>
              </a:rPr>
              <a:t>Testing</a:t>
            </a:r>
          </a:p>
          <a:p>
            <a:pPr marL="285750" indent="-285750" defTabSz="457200">
              <a:buFontTx/>
              <a:buChar char="-"/>
            </a:pPr>
            <a:r>
              <a:rPr lang="en-US" sz="2000" dirty="0">
                <a:solidFill>
                  <a:prstClr val="black"/>
                </a:solidFill>
              </a:rPr>
              <a:t>Advanced</a:t>
            </a:r>
          </a:p>
          <a:p>
            <a:pPr marL="742950" lvl="1" indent="-285750" defTabSz="457200">
              <a:buFontTx/>
              <a:buChar char="-"/>
            </a:pPr>
            <a:r>
              <a:rPr lang="en-US" sz="2000" dirty="0">
                <a:solidFill>
                  <a:prstClr val="black"/>
                </a:solidFill>
              </a:rPr>
              <a:t>User value</a:t>
            </a:r>
          </a:p>
          <a:p>
            <a:pPr marL="742950" lvl="1" indent="-285750" defTabSz="457200">
              <a:buFontTx/>
              <a:buChar char="-"/>
            </a:pPr>
            <a:r>
              <a:rPr lang="en-US" sz="2000" dirty="0">
                <a:solidFill>
                  <a:prstClr val="black"/>
                </a:solidFill>
              </a:rPr>
              <a:t>System knowledge</a:t>
            </a:r>
          </a:p>
          <a:p>
            <a:pPr marL="742950" lvl="1" indent="-285750" defTabSz="457200">
              <a:buFontTx/>
              <a:buChar char="-"/>
            </a:pPr>
            <a:r>
              <a:rPr lang="en-US" sz="2000" dirty="0">
                <a:solidFill>
                  <a:prstClr val="black"/>
                </a:solidFill>
              </a:rPr>
              <a:t>Architecture</a:t>
            </a:r>
          </a:p>
        </p:txBody>
      </p:sp>
    </p:spTree>
    <p:extLst>
      <p:ext uri="{BB962C8B-B14F-4D97-AF65-F5344CB8AC3E}">
        <p14:creationId xmlns:p14="http://schemas.microsoft.com/office/powerpoint/2010/main" val="13511564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3600" y="1763569"/>
            <a:ext cx="8219880" cy="595004"/>
          </a:xfrm>
        </p:spPr>
        <p:txBody>
          <a:bodyPr>
            <a:normAutofit fontScale="62500" lnSpcReduction="20000"/>
          </a:bodyPr>
          <a:lstStyle/>
          <a:p>
            <a:r>
              <a:rPr lang="en-US" dirty="0" smtClean="0"/>
              <a:t>Systematic Literature Review to understand different dimensions of these terms</a:t>
            </a:r>
            <a:endParaRPr lang="en-US" dirty="0"/>
          </a:p>
        </p:txBody>
      </p:sp>
      <p:sp>
        <p:nvSpPr>
          <p:cNvPr id="3" name="Title 2"/>
          <p:cNvSpPr>
            <a:spLocks noGrp="1"/>
          </p:cNvSpPr>
          <p:nvPr>
            <p:ph type="title"/>
          </p:nvPr>
        </p:nvSpPr>
        <p:spPr/>
        <p:txBody>
          <a:bodyPr/>
          <a:lstStyle/>
          <a:p>
            <a:r>
              <a:rPr lang="en-US" dirty="0" smtClean="0"/>
              <a:t>Current work</a:t>
            </a:r>
            <a:endParaRPr lang="en-US" dirty="0"/>
          </a:p>
        </p:txBody>
      </p:sp>
      <p:sp>
        <p:nvSpPr>
          <p:cNvPr id="5" name="Slide Number Placeholder 4"/>
          <p:cNvSpPr>
            <a:spLocks noGrp="1"/>
          </p:cNvSpPr>
          <p:nvPr>
            <p:ph type="sldNum" sz="quarter" idx="4"/>
          </p:nvPr>
        </p:nvSpPr>
        <p:spPr/>
        <p:txBody>
          <a:bodyPr/>
          <a:lstStyle/>
          <a:p>
            <a:fld id="{6F67B5D9-DB62-4DEA-AF3E-B11D0AE898D7}" type="slidenum">
              <a:rPr lang="sv-SE" smtClean="0">
                <a:solidFill>
                  <a:prstClr val="black"/>
                </a:solidFill>
              </a:rPr>
              <a:pPr/>
              <a:t>20</a:t>
            </a:fld>
            <a:endParaRPr lang="sv-SE">
              <a:solidFill>
                <a:prstClr val="black"/>
              </a:solidFill>
            </a:endParaRPr>
          </a:p>
        </p:txBody>
      </p:sp>
      <p:cxnSp>
        <p:nvCxnSpPr>
          <p:cNvPr id="8" name="Straight Arrow Connector 7"/>
          <p:cNvCxnSpPr/>
          <p:nvPr/>
        </p:nvCxnSpPr>
        <p:spPr>
          <a:xfrm flipV="1">
            <a:off x="3374572" y="2739571"/>
            <a:ext cx="0" cy="20864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292679" y="4844143"/>
            <a:ext cx="2095500" cy="7438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374573" y="4844143"/>
            <a:ext cx="2299607" cy="7801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422074" y="2431144"/>
            <a:ext cx="2264650" cy="369332"/>
          </a:xfrm>
          <a:prstGeom prst="rect">
            <a:avLst/>
          </a:prstGeom>
          <a:noFill/>
        </p:spPr>
        <p:txBody>
          <a:bodyPr wrap="none" rtlCol="0">
            <a:spAutoFit/>
          </a:bodyPr>
          <a:lstStyle/>
          <a:p>
            <a:pPr defTabSz="457200"/>
            <a:r>
              <a:rPr lang="en-US" b="1" i="1" dirty="0">
                <a:solidFill>
                  <a:prstClr val="black"/>
                </a:solidFill>
              </a:rPr>
              <a:t>Organizational scope</a:t>
            </a:r>
          </a:p>
        </p:txBody>
      </p:sp>
      <p:sp>
        <p:nvSpPr>
          <p:cNvPr id="16" name="TextBox 15"/>
          <p:cNvSpPr txBox="1"/>
          <p:nvPr/>
        </p:nvSpPr>
        <p:spPr>
          <a:xfrm>
            <a:off x="3229274" y="3895899"/>
            <a:ext cx="2014644" cy="369332"/>
          </a:xfrm>
          <a:prstGeom prst="rect">
            <a:avLst/>
          </a:prstGeom>
          <a:noFill/>
        </p:spPr>
        <p:txBody>
          <a:bodyPr wrap="none" rtlCol="0">
            <a:spAutoFit/>
          </a:bodyPr>
          <a:lstStyle/>
          <a:p>
            <a:pPr defTabSz="457200"/>
            <a:r>
              <a:rPr lang="en-US" dirty="0">
                <a:solidFill>
                  <a:prstClr val="black"/>
                </a:solidFill>
              </a:rPr>
              <a:t>-- Department level</a:t>
            </a:r>
          </a:p>
        </p:txBody>
      </p:sp>
      <p:sp>
        <p:nvSpPr>
          <p:cNvPr id="17" name="TextBox 16"/>
          <p:cNvSpPr txBox="1"/>
          <p:nvPr/>
        </p:nvSpPr>
        <p:spPr>
          <a:xfrm>
            <a:off x="3229272" y="4337992"/>
            <a:ext cx="1392591" cy="369332"/>
          </a:xfrm>
          <a:prstGeom prst="rect">
            <a:avLst/>
          </a:prstGeom>
          <a:noFill/>
        </p:spPr>
        <p:txBody>
          <a:bodyPr wrap="none" rtlCol="0">
            <a:spAutoFit/>
          </a:bodyPr>
          <a:lstStyle/>
          <a:p>
            <a:pPr defTabSz="457200"/>
            <a:r>
              <a:rPr lang="en-US" dirty="0">
                <a:solidFill>
                  <a:prstClr val="black"/>
                </a:solidFill>
              </a:rPr>
              <a:t>-- Team level</a:t>
            </a:r>
          </a:p>
        </p:txBody>
      </p:sp>
      <p:sp>
        <p:nvSpPr>
          <p:cNvPr id="18" name="TextBox 17"/>
          <p:cNvSpPr txBox="1"/>
          <p:nvPr/>
        </p:nvSpPr>
        <p:spPr>
          <a:xfrm>
            <a:off x="3229273" y="3453807"/>
            <a:ext cx="1757099" cy="369332"/>
          </a:xfrm>
          <a:prstGeom prst="rect">
            <a:avLst/>
          </a:prstGeom>
          <a:noFill/>
        </p:spPr>
        <p:txBody>
          <a:bodyPr wrap="none" rtlCol="0">
            <a:spAutoFit/>
          </a:bodyPr>
          <a:lstStyle/>
          <a:p>
            <a:pPr defTabSz="457200"/>
            <a:r>
              <a:rPr lang="en-US" dirty="0">
                <a:solidFill>
                  <a:prstClr val="black"/>
                </a:solidFill>
              </a:rPr>
              <a:t>-- Company level</a:t>
            </a:r>
          </a:p>
        </p:txBody>
      </p:sp>
      <p:sp>
        <p:nvSpPr>
          <p:cNvPr id="19" name="TextBox 18"/>
          <p:cNvSpPr txBox="1"/>
          <p:nvPr/>
        </p:nvSpPr>
        <p:spPr>
          <a:xfrm>
            <a:off x="3229273" y="3011715"/>
            <a:ext cx="1291602" cy="369332"/>
          </a:xfrm>
          <a:prstGeom prst="rect">
            <a:avLst/>
          </a:prstGeom>
          <a:noFill/>
        </p:spPr>
        <p:txBody>
          <a:bodyPr wrap="none" rtlCol="0">
            <a:spAutoFit/>
          </a:bodyPr>
          <a:lstStyle/>
          <a:p>
            <a:pPr defTabSz="457200"/>
            <a:r>
              <a:rPr lang="en-US" dirty="0">
                <a:solidFill>
                  <a:prstClr val="black"/>
                </a:solidFill>
              </a:rPr>
              <a:t>-- Customer</a:t>
            </a:r>
          </a:p>
        </p:txBody>
      </p:sp>
      <p:sp>
        <p:nvSpPr>
          <p:cNvPr id="20" name="TextBox 19"/>
          <p:cNvSpPr txBox="1"/>
          <p:nvPr/>
        </p:nvSpPr>
        <p:spPr>
          <a:xfrm>
            <a:off x="381001" y="5733143"/>
            <a:ext cx="1732653" cy="369332"/>
          </a:xfrm>
          <a:prstGeom prst="rect">
            <a:avLst/>
          </a:prstGeom>
          <a:noFill/>
        </p:spPr>
        <p:txBody>
          <a:bodyPr wrap="none" rtlCol="0">
            <a:spAutoFit/>
          </a:bodyPr>
          <a:lstStyle/>
          <a:p>
            <a:pPr defTabSz="457200"/>
            <a:r>
              <a:rPr lang="en-US" b="1" i="1" dirty="0">
                <a:solidFill>
                  <a:prstClr val="black"/>
                </a:solidFill>
              </a:rPr>
              <a:t>Technical scope</a:t>
            </a:r>
          </a:p>
        </p:txBody>
      </p:sp>
      <p:sp>
        <p:nvSpPr>
          <p:cNvPr id="21" name="TextBox 20"/>
          <p:cNvSpPr txBox="1"/>
          <p:nvPr/>
        </p:nvSpPr>
        <p:spPr>
          <a:xfrm>
            <a:off x="2068286" y="4699001"/>
            <a:ext cx="1421107" cy="369332"/>
          </a:xfrm>
          <a:prstGeom prst="rect">
            <a:avLst/>
          </a:prstGeom>
          <a:noFill/>
        </p:spPr>
        <p:txBody>
          <a:bodyPr wrap="none" rtlCol="0">
            <a:spAutoFit/>
          </a:bodyPr>
          <a:lstStyle/>
          <a:p>
            <a:pPr defTabSz="457200"/>
            <a:r>
              <a:rPr lang="en-US" dirty="0">
                <a:solidFill>
                  <a:prstClr val="black"/>
                </a:solidFill>
              </a:rPr>
              <a:t>Integration --</a:t>
            </a:r>
          </a:p>
        </p:txBody>
      </p:sp>
      <p:sp>
        <p:nvSpPr>
          <p:cNvPr id="22" name="TextBox 21"/>
          <p:cNvSpPr txBox="1"/>
          <p:nvPr/>
        </p:nvSpPr>
        <p:spPr>
          <a:xfrm>
            <a:off x="1551215" y="4953001"/>
            <a:ext cx="1145078" cy="369332"/>
          </a:xfrm>
          <a:prstGeom prst="rect">
            <a:avLst/>
          </a:prstGeom>
          <a:noFill/>
        </p:spPr>
        <p:txBody>
          <a:bodyPr wrap="none" rtlCol="0">
            <a:spAutoFit/>
          </a:bodyPr>
          <a:lstStyle/>
          <a:p>
            <a:pPr defTabSz="457200"/>
            <a:r>
              <a:rPr lang="en-US" dirty="0">
                <a:solidFill>
                  <a:prstClr val="black"/>
                </a:solidFill>
              </a:rPr>
              <a:t>Delivery --</a:t>
            </a:r>
          </a:p>
        </p:txBody>
      </p:sp>
      <p:sp>
        <p:nvSpPr>
          <p:cNvPr id="23" name="TextBox 22"/>
          <p:cNvSpPr txBox="1"/>
          <p:nvPr/>
        </p:nvSpPr>
        <p:spPr>
          <a:xfrm>
            <a:off x="585107" y="5188857"/>
            <a:ext cx="1533367" cy="369332"/>
          </a:xfrm>
          <a:prstGeom prst="rect">
            <a:avLst/>
          </a:prstGeom>
          <a:noFill/>
        </p:spPr>
        <p:txBody>
          <a:bodyPr wrap="none" rtlCol="0">
            <a:spAutoFit/>
          </a:bodyPr>
          <a:lstStyle/>
          <a:p>
            <a:pPr defTabSz="457200"/>
            <a:r>
              <a:rPr lang="en-US" dirty="0">
                <a:solidFill>
                  <a:prstClr val="black"/>
                </a:solidFill>
              </a:rPr>
              <a:t>Deployment --</a:t>
            </a:r>
          </a:p>
        </p:txBody>
      </p:sp>
      <p:sp>
        <p:nvSpPr>
          <p:cNvPr id="24" name="TextBox 23"/>
          <p:cNvSpPr txBox="1"/>
          <p:nvPr/>
        </p:nvSpPr>
        <p:spPr>
          <a:xfrm>
            <a:off x="4408717" y="5678715"/>
            <a:ext cx="1758802" cy="369332"/>
          </a:xfrm>
          <a:prstGeom prst="rect">
            <a:avLst/>
          </a:prstGeom>
          <a:noFill/>
        </p:spPr>
        <p:txBody>
          <a:bodyPr wrap="none" rtlCol="0">
            <a:spAutoFit/>
          </a:bodyPr>
          <a:lstStyle/>
          <a:p>
            <a:pPr defTabSz="457200"/>
            <a:r>
              <a:rPr lang="en-US" b="1" i="1" dirty="0">
                <a:solidFill>
                  <a:prstClr val="black"/>
                </a:solidFill>
              </a:rPr>
              <a:t>Feedback speed</a:t>
            </a:r>
          </a:p>
        </p:txBody>
      </p:sp>
      <p:sp>
        <p:nvSpPr>
          <p:cNvPr id="25" name="TextBox 24"/>
          <p:cNvSpPr txBox="1"/>
          <p:nvPr/>
        </p:nvSpPr>
        <p:spPr>
          <a:xfrm>
            <a:off x="3865474" y="5061857"/>
            <a:ext cx="891816" cy="369332"/>
          </a:xfrm>
          <a:prstGeom prst="rect">
            <a:avLst/>
          </a:prstGeom>
          <a:noFill/>
        </p:spPr>
        <p:txBody>
          <a:bodyPr wrap="none" rtlCol="0">
            <a:spAutoFit/>
          </a:bodyPr>
          <a:lstStyle/>
          <a:p>
            <a:pPr defTabSz="457200"/>
            <a:r>
              <a:rPr lang="en-US" dirty="0">
                <a:solidFill>
                  <a:prstClr val="black"/>
                </a:solidFill>
              </a:rPr>
              <a:t>Day    --</a:t>
            </a:r>
          </a:p>
        </p:txBody>
      </p:sp>
      <p:sp>
        <p:nvSpPr>
          <p:cNvPr id="26" name="TextBox 25"/>
          <p:cNvSpPr txBox="1"/>
          <p:nvPr/>
        </p:nvSpPr>
        <p:spPr>
          <a:xfrm>
            <a:off x="4526223" y="5315859"/>
            <a:ext cx="1002047" cy="369332"/>
          </a:xfrm>
          <a:prstGeom prst="rect">
            <a:avLst/>
          </a:prstGeom>
          <a:noFill/>
        </p:spPr>
        <p:txBody>
          <a:bodyPr wrap="none" rtlCol="0">
            <a:spAutoFit/>
          </a:bodyPr>
          <a:lstStyle/>
          <a:p>
            <a:pPr defTabSz="457200"/>
            <a:r>
              <a:rPr lang="en-US" dirty="0">
                <a:solidFill>
                  <a:prstClr val="black"/>
                </a:solidFill>
              </a:rPr>
              <a:t>Hour    --</a:t>
            </a:r>
          </a:p>
        </p:txBody>
      </p:sp>
      <p:sp>
        <p:nvSpPr>
          <p:cNvPr id="27" name="TextBox 26"/>
          <p:cNvSpPr txBox="1"/>
          <p:nvPr/>
        </p:nvSpPr>
        <p:spPr>
          <a:xfrm>
            <a:off x="3213419" y="4881880"/>
            <a:ext cx="1074746" cy="369332"/>
          </a:xfrm>
          <a:prstGeom prst="rect">
            <a:avLst/>
          </a:prstGeom>
          <a:noFill/>
        </p:spPr>
        <p:txBody>
          <a:bodyPr wrap="none" rtlCol="0">
            <a:spAutoFit/>
          </a:bodyPr>
          <a:lstStyle/>
          <a:p>
            <a:pPr defTabSz="457200"/>
            <a:r>
              <a:rPr lang="en-US" dirty="0">
                <a:solidFill>
                  <a:prstClr val="black"/>
                </a:solidFill>
              </a:rPr>
              <a:t>Week    --</a:t>
            </a:r>
          </a:p>
        </p:txBody>
      </p:sp>
      <p:sp>
        <p:nvSpPr>
          <p:cNvPr id="28" name="TextBox 27"/>
          <p:cNvSpPr txBox="1"/>
          <p:nvPr/>
        </p:nvSpPr>
        <p:spPr>
          <a:xfrm>
            <a:off x="5411612" y="2630713"/>
            <a:ext cx="3266722" cy="2308324"/>
          </a:xfrm>
          <a:prstGeom prst="rect">
            <a:avLst/>
          </a:prstGeom>
          <a:solidFill>
            <a:srgbClr val="DCE6F2"/>
          </a:solidFill>
        </p:spPr>
        <p:txBody>
          <a:bodyPr wrap="square" rtlCol="0">
            <a:spAutoFit/>
          </a:bodyPr>
          <a:lstStyle/>
          <a:p>
            <a:pPr defTabSz="457200"/>
            <a:r>
              <a:rPr lang="en-US" b="1" i="1" dirty="0">
                <a:solidFill>
                  <a:prstClr val="black"/>
                </a:solidFill>
              </a:rPr>
              <a:t>Other dimensions</a:t>
            </a:r>
            <a:r>
              <a:rPr lang="en-US" b="1" dirty="0">
                <a:solidFill>
                  <a:prstClr val="black"/>
                </a:solidFill>
              </a:rPr>
              <a:t>:</a:t>
            </a:r>
          </a:p>
          <a:p>
            <a:pPr marL="285750" indent="-285750" defTabSz="457200">
              <a:buFont typeface="Arial"/>
              <a:buChar char="•"/>
            </a:pPr>
            <a:r>
              <a:rPr lang="en-US" dirty="0">
                <a:solidFill>
                  <a:prstClr val="black"/>
                </a:solidFill>
              </a:rPr>
              <a:t>Managing architecture, requirements, business drivers</a:t>
            </a:r>
          </a:p>
          <a:p>
            <a:pPr marL="285750" indent="-285750" defTabSz="457200">
              <a:buFont typeface="Arial"/>
              <a:buChar char="•"/>
            </a:pPr>
            <a:r>
              <a:rPr lang="en-US" dirty="0">
                <a:solidFill>
                  <a:prstClr val="black"/>
                </a:solidFill>
              </a:rPr>
              <a:t>Transparency</a:t>
            </a:r>
          </a:p>
          <a:p>
            <a:pPr marL="285750" indent="-285750" defTabSz="457200">
              <a:buFont typeface="Arial"/>
              <a:buChar char="•"/>
            </a:pPr>
            <a:r>
              <a:rPr lang="en-US" dirty="0">
                <a:solidFill>
                  <a:prstClr val="black"/>
                </a:solidFill>
              </a:rPr>
              <a:t>Testing</a:t>
            </a:r>
          </a:p>
          <a:p>
            <a:pPr marL="285750" indent="-285750" defTabSz="457200">
              <a:buFont typeface="Arial"/>
              <a:buChar char="•"/>
            </a:pPr>
            <a:r>
              <a:rPr lang="en-US" dirty="0">
                <a:solidFill>
                  <a:prstClr val="black"/>
                </a:solidFill>
              </a:rPr>
              <a:t>Practical scope: Vision, Constructive, Experience</a:t>
            </a:r>
          </a:p>
        </p:txBody>
      </p:sp>
    </p:spTree>
    <p:extLst>
      <p:ext uri="{BB962C8B-B14F-4D97-AF65-F5344CB8AC3E}">
        <p14:creationId xmlns:p14="http://schemas.microsoft.com/office/powerpoint/2010/main" val="161147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Continuous Deployment</a:t>
            </a:r>
            <a:endParaRPr lang="en-US" dirty="0"/>
          </a:p>
        </p:txBody>
      </p:sp>
      <p:graphicFrame>
        <p:nvGraphicFramePr>
          <p:cNvPr id="2" name="Content Placeholder 1"/>
          <p:cNvGraphicFramePr>
            <a:graphicFrameLocks noGrp="1"/>
          </p:cNvGraphicFramePr>
          <p:nvPr>
            <p:ph idx="1"/>
            <p:extLst/>
          </p:nvPr>
        </p:nvGraphicFramePr>
        <p:xfrm>
          <a:off x="0" y="1215931"/>
          <a:ext cx="9144000" cy="5594383"/>
        </p:xfrm>
        <a:graphic>
          <a:graphicData uri="http://schemas.openxmlformats.org/drawingml/2006/table">
            <a:tbl>
              <a:tblPr firstRow="1" bandRow="1">
                <a:tableStyleId>{5C22544A-7EE6-4342-B048-85BDC9FD1C3A}</a:tableStyleId>
              </a:tblPr>
              <a:tblGrid>
                <a:gridCol w="2409092"/>
                <a:gridCol w="6734908"/>
              </a:tblGrid>
              <a:tr h="327611">
                <a:tc>
                  <a:txBody>
                    <a:bodyPr/>
                    <a:lstStyle/>
                    <a:p>
                      <a:r>
                        <a:rPr lang="en-US" dirty="0" smtClean="0"/>
                        <a:t>Practice</a:t>
                      </a:r>
                      <a:endParaRPr lang="en-US" dirty="0"/>
                    </a:p>
                  </a:txBody>
                  <a:tcPr/>
                </a:tc>
                <a:tc>
                  <a:txBody>
                    <a:bodyPr/>
                    <a:lstStyle/>
                    <a:p>
                      <a:r>
                        <a:rPr lang="en-US" sz="1200" dirty="0" smtClean="0"/>
                        <a:t>Description</a:t>
                      </a:r>
                      <a:endParaRPr lang="en-US" sz="1200" dirty="0"/>
                    </a:p>
                  </a:txBody>
                  <a:tcPr/>
                </a:tc>
              </a:tr>
              <a:tr h="327611">
                <a:tc>
                  <a:txBody>
                    <a:bodyPr/>
                    <a:lstStyle/>
                    <a:p>
                      <a:r>
                        <a:rPr lang="en-US" sz="1800" b="0" dirty="0" smtClean="0"/>
                        <a:t>Automated deployment</a:t>
                      </a:r>
                    </a:p>
                  </a:txBody>
                  <a:tcPr/>
                </a:tc>
                <a:tc>
                  <a:txBody>
                    <a:bodyPr/>
                    <a:lstStyle/>
                    <a:p>
                      <a:r>
                        <a:rPr lang="en-US" sz="1200" dirty="0" smtClean="0"/>
                        <a:t>Making software available to end-users automatically</a:t>
                      </a:r>
                      <a:endParaRPr lang="en-US" sz="1200" dirty="0"/>
                    </a:p>
                  </a:txBody>
                  <a:tcPr/>
                </a:tc>
              </a:tr>
              <a:tr h="409514">
                <a:tc>
                  <a:txBody>
                    <a:bodyPr/>
                    <a:lstStyle/>
                    <a:p>
                      <a:r>
                        <a:rPr lang="en-US" sz="1800" b="0" dirty="0" smtClean="0"/>
                        <a:t>Automated testing </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Automated techniques to perform various testing activities (test case management, test monitor and control, test data generation, test case execution, </a:t>
                      </a:r>
                      <a:r>
                        <a:rPr lang="mr-IN" sz="1200" dirty="0" smtClean="0"/>
                        <a:t>…</a:t>
                      </a:r>
                      <a:r>
                        <a:rPr lang="en-CA" sz="1200" dirty="0" smtClean="0"/>
                        <a:t>)</a:t>
                      </a:r>
                    </a:p>
                  </a:txBody>
                  <a:tcPr/>
                </a:tc>
              </a:tr>
              <a:tr h="327611">
                <a:tc>
                  <a:txBody>
                    <a:bodyPr/>
                    <a:lstStyle/>
                    <a:p>
                      <a:r>
                        <a:rPr lang="en-CA" sz="1800" b="0" dirty="0" smtClean="0"/>
                        <a:t>Code review </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dirty="0" smtClean="0"/>
                        <a:t>Requires developers to present software changes for comment and approval</a:t>
                      </a:r>
                    </a:p>
                  </a:txBody>
                  <a:tcPr/>
                </a:tc>
              </a:tr>
              <a:tr h="409514">
                <a:tc>
                  <a:txBody>
                    <a:bodyPr/>
                    <a:lstStyle/>
                    <a:p>
                      <a:r>
                        <a:rPr lang="en-CA" sz="1800" b="0" dirty="0" smtClean="0"/>
                        <a:t>Dark launching </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dirty="0" smtClean="0"/>
                        <a:t>Deploying software changes by keeping the functional aspects of the software changes hidden to end-users</a:t>
                      </a:r>
                    </a:p>
                  </a:txBody>
                  <a:tcPr/>
                </a:tc>
              </a:tr>
              <a:tr h="409514">
                <a:tc>
                  <a:txBody>
                    <a:bodyPr/>
                    <a:lstStyle/>
                    <a:p>
                      <a:r>
                        <a:rPr lang="en-CA" sz="1800" b="0" dirty="0" smtClean="0"/>
                        <a:t>End-user comm. </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dirty="0" smtClean="0"/>
                        <a:t>Communicating with end-users in order to receive feedback and gather requirements about the software of interest</a:t>
                      </a:r>
                    </a:p>
                  </a:txBody>
                  <a:tcPr/>
                </a:tc>
              </a:tr>
              <a:tr h="409514">
                <a:tc>
                  <a:txBody>
                    <a:bodyPr/>
                    <a:lstStyle/>
                    <a:p>
                      <a:r>
                        <a:rPr lang="en-CA" sz="1800" b="0" dirty="0" smtClean="0"/>
                        <a:t>Feature flag</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dirty="0" smtClean="0"/>
                        <a:t>(= feature toggle or feature flipper) is a technique that facilitates in triggering a specific branch amongst several branches of the software to enable or disable (parts of) features</a:t>
                      </a:r>
                    </a:p>
                  </a:txBody>
                  <a:tcPr/>
                </a:tc>
              </a:tr>
              <a:tr h="409514">
                <a:tc>
                  <a:txBody>
                    <a:bodyPr/>
                    <a:lstStyle/>
                    <a:p>
                      <a:r>
                        <a:rPr lang="en-CA" sz="1800" b="0" dirty="0" smtClean="0"/>
                        <a:t>Intercommunication </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dirty="0" smtClean="0"/>
                        <a:t>Sharing all necessary development and deployment information amongst software team members </a:t>
                      </a:r>
                    </a:p>
                  </a:txBody>
                  <a:tcPr/>
                </a:tc>
              </a:tr>
              <a:tr h="409514">
                <a:tc>
                  <a:txBody>
                    <a:bodyPr/>
                    <a:lstStyle/>
                    <a:p>
                      <a:r>
                        <a:rPr lang="en-CA" sz="1800" b="0" dirty="0" smtClean="0"/>
                        <a:t>Monitoring </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dirty="0" smtClean="0"/>
                        <a:t>Collecting deployment related information, producing appropriate performance metrics, and reporting them in an appropriate format</a:t>
                      </a:r>
                    </a:p>
                  </a:txBody>
                  <a:tcPr/>
                </a:tc>
              </a:tr>
              <a:tr h="409514">
                <a:tc>
                  <a:txBody>
                    <a:bodyPr/>
                    <a:lstStyle/>
                    <a:p>
                      <a:r>
                        <a:rPr lang="en-CA" sz="1800" b="0" dirty="0" smtClean="0"/>
                        <a:t>Software repository </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dirty="0" smtClean="0"/>
                        <a:t>Software library that contains all the necessary software artifacts. We must distinguish </a:t>
                      </a:r>
                      <a:r>
                        <a:rPr lang="en-CA" sz="1200" b="1" dirty="0" smtClean="0"/>
                        <a:t>branch</a:t>
                      </a:r>
                      <a:r>
                        <a:rPr lang="en-CA" sz="1200" dirty="0" smtClean="0"/>
                        <a:t> </a:t>
                      </a:r>
                      <a:r>
                        <a:rPr lang="en-CA" sz="1200" b="1" dirty="0" smtClean="0"/>
                        <a:t>and trunk shipment</a:t>
                      </a:r>
                      <a:r>
                        <a:rPr lang="en-CA" sz="1200" dirty="0" smtClean="0"/>
                        <a:t>.</a:t>
                      </a:r>
                    </a:p>
                  </a:txBody>
                  <a:tcPr/>
                </a:tc>
              </a:tr>
              <a:tr h="409514">
                <a:tc>
                  <a:txBody>
                    <a:bodyPr/>
                    <a:lstStyle/>
                    <a:p>
                      <a:r>
                        <a:rPr lang="en-CA" sz="1800" b="0" dirty="0" smtClean="0"/>
                        <a:t>Staging </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dirty="0" smtClean="0"/>
                        <a:t>Executing a specific set of techniques by the adoptee after software changes are written, tested, and before software changes are deployed to end-users</a:t>
                      </a:r>
                    </a:p>
                  </a:txBody>
                  <a:tcPr/>
                </a:tc>
              </a:tr>
              <a:tr h="327611">
                <a:tc>
                  <a:txBody>
                    <a:bodyPr/>
                    <a:lstStyle/>
                    <a:p>
                      <a:r>
                        <a:rPr lang="en-CA" sz="1800" b="0" dirty="0" smtClean="0"/>
                        <a:t>Dogfooding </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dirty="0" smtClean="0"/>
                        <a:t>When a software team uses its own software as part of their software development </a:t>
                      </a:r>
                    </a:p>
                  </a:txBody>
                  <a:tcPr/>
                </a:tc>
              </a:tr>
              <a:tr h="52142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800" b="0" dirty="0" smtClean="0"/>
                        <a:t>Gradual rollout</a:t>
                      </a:r>
                      <a:endParaRPr lang="en-US" sz="1800" b="0" dirty="0" smtClean="0"/>
                    </a:p>
                  </a:txBody>
                  <a:tcPr/>
                </a:tc>
                <a:tc>
                  <a:txBody>
                    <a:bodyPr/>
                    <a:lstStyle/>
                    <a:p>
                      <a:r>
                        <a:rPr lang="en-CA" sz="1200" dirty="0" smtClean="0"/>
                        <a:t>Deploying software changes step-by-step to fractions of end-users</a:t>
                      </a:r>
                      <a:endParaRPr lang="en-US" sz="1200" dirty="0"/>
                    </a:p>
                  </a:txBody>
                  <a:tcPr/>
                </a:tc>
              </a:tr>
            </a:tbl>
          </a:graphicData>
        </a:graphic>
      </p:graphicFrame>
      <p:sp>
        <p:nvSpPr>
          <p:cNvPr id="4" name="Slide Number Placeholder 3"/>
          <p:cNvSpPr>
            <a:spLocks noGrp="1"/>
          </p:cNvSpPr>
          <p:nvPr>
            <p:ph type="sldNum" sz="quarter" idx="12"/>
          </p:nvPr>
        </p:nvSpPr>
        <p:spPr/>
        <p:txBody>
          <a:bodyPr/>
          <a:lstStyle/>
          <a:p>
            <a:fld id="{6F67B5D9-DB62-4DEA-AF3E-B11D0AE898D7}" type="slidenum">
              <a:rPr lang="sv-SE" smtClean="0">
                <a:solidFill>
                  <a:prstClr val="black">
                    <a:tint val="75000"/>
                  </a:prstClr>
                </a:solidFill>
              </a:rPr>
              <a:pPr/>
              <a:t>21</a:t>
            </a:fld>
            <a:endParaRPr lang="sv-SE">
              <a:solidFill>
                <a:prstClr val="black">
                  <a:tint val="75000"/>
                </a:prstClr>
              </a:solidFill>
            </a:endParaRPr>
          </a:p>
        </p:txBody>
      </p:sp>
      <p:sp>
        <p:nvSpPr>
          <p:cNvPr id="5" name="TextBox 4"/>
          <p:cNvSpPr txBox="1"/>
          <p:nvPr/>
        </p:nvSpPr>
        <p:spPr>
          <a:xfrm>
            <a:off x="2672862" y="34215"/>
            <a:ext cx="6471138" cy="430887"/>
          </a:xfrm>
          <a:prstGeom prst="rect">
            <a:avLst/>
          </a:prstGeom>
          <a:noFill/>
        </p:spPr>
        <p:txBody>
          <a:bodyPr wrap="square" rtlCol="0">
            <a:spAutoFit/>
          </a:bodyPr>
          <a:lstStyle/>
          <a:p>
            <a:pPr defTabSz="457200"/>
            <a:r>
              <a:rPr lang="en-US" sz="1050" dirty="0">
                <a:solidFill>
                  <a:prstClr val="black"/>
                </a:solidFill>
              </a:rPr>
              <a:t>Rahman, A. A. U.; Helms, E.; Williams, L.; </a:t>
            </a:r>
            <a:r>
              <a:rPr lang="en-US" sz="1050" dirty="0" err="1">
                <a:solidFill>
                  <a:prstClr val="black"/>
                </a:solidFill>
              </a:rPr>
              <a:t>Parnin</a:t>
            </a:r>
            <a:r>
              <a:rPr lang="en-US" sz="1050" dirty="0">
                <a:solidFill>
                  <a:prstClr val="black"/>
                </a:solidFill>
              </a:rPr>
              <a:t>, C.: Synthesizing continuous deployment practices used in software development. In: Proc. of Agile Conference; pg. 1-10; DOI: 10.1109/Agile.2015.12; Washington DC, USA. 2015</a:t>
            </a: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Tree>
    <p:extLst>
      <p:ext uri="{BB962C8B-B14F-4D97-AF65-F5344CB8AC3E}">
        <p14:creationId xmlns:p14="http://schemas.microsoft.com/office/powerpoint/2010/main" val="20612614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CFFC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Testing Strategies for Continuous X for Embedded </a:t>
            </a:r>
            <a:r>
              <a:rPr lang="en-US" sz="3200" dirty="0" smtClean="0"/>
              <a:t>Systems</a:t>
            </a:r>
            <a:endParaRPr lang="en-US" sz="3200" dirty="0"/>
          </a:p>
        </p:txBody>
      </p:sp>
      <p:sp>
        <p:nvSpPr>
          <p:cNvPr id="3" name="Text Placeholder 2"/>
          <p:cNvSpPr>
            <a:spLocks noGrp="1"/>
          </p:cNvSpPr>
          <p:nvPr>
            <p:ph type="body" idx="1"/>
          </p:nvPr>
        </p:nvSpPr>
        <p:spPr/>
        <p:txBody>
          <a:bodyPr/>
          <a:lstStyle/>
          <a:p>
            <a:r>
              <a:rPr lang="en-US" b="1" dirty="0" smtClean="0"/>
              <a:t>Part 2:</a:t>
            </a:r>
          </a:p>
          <a:p>
            <a:r>
              <a:rPr lang="en-US" dirty="0" smtClean="0"/>
              <a:t>Automation and Dynamic Optimization of Test Suites</a:t>
            </a:r>
            <a:endParaRPr lang="en-US" dirty="0"/>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4141732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8073" y="4003964"/>
            <a:ext cx="1149867" cy="369332"/>
          </a:xfrm>
          <a:prstGeom prst="rect">
            <a:avLst/>
          </a:prstGeom>
          <a:noFill/>
        </p:spPr>
        <p:txBody>
          <a:bodyPr wrap="none" rtlCol="0">
            <a:spAutoFit/>
          </a:bodyPr>
          <a:lstStyle/>
          <a:p>
            <a:r>
              <a:rPr lang="en-US" dirty="0" smtClean="0"/>
              <a:t>CIVIT here</a:t>
            </a:r>
            <a:endParaRPr lang="en-US" dirty="0"/>
          </a:p>
        </p:txBody>
      </p:sp>
    </p:spTree>
    <p:extLst>
      <p:ext uri="{BB962C8B-B14F-4D97-AF65-F5344CB8AC3E}">
        <p14:creationId xmlns:p14="http://schemas.microsoft.com/office/powerpoint/2010/main" val="10145228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Example </a:t>
            </a:r>
            <a:r>
              <a:rPr lang="en-US" sz="2800" dirty="0" err="1" smtClean="0"/>
              <a:t>Civit</a:t>
            </a:r>
            <a:r>
              <a:rPr lang="en-US" sz="2800" dirty="0" smtClean="0"/>
              <a:t> model</a:t>
            </a:r>
            <a:endParaRPr lang="en-US" sz="2800" dirty="0"/>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t="11438" b="11438"/>
          <a:stretch/>
        </p:blipFill>
        <p:spPr>
          <a:xfrm>
            <a:off x="739678" y="1523999"/>
            <a:ext cx="7667722" cy="4435251"/>
          </a:xfrm>
          <a:prstGeom prst="rect">
            <a:avLst/>
          </a:prstGeom>
        </p:spPr>
      </p:pic>
      <p:sp>
        <p:nvSpPr>
          <p:cNvPr id="3" name="Slide Number Placeholder 2"/>
          <p:cNvSpPr>
            <a:spLocks noGrp="1"/>
          </p:cNvSpPr>
          <p:nvPr>
            <p:ph type="sldNum" sz="quarter" idx="12"/>
          </p:nvPr>
        </p:nvSpPr>
        <p:spPr/>
        <p:txBody>
          <a:bodyPr/>
          <a:lstStyle/>
          <a:p>
            <a:fld id="{BCEA7F62-4B1C-AA4A-9762-964116EA5B54}" type="slidenum">
              <a:rPr lang="en-US" smtClean="0">
                <a:solidFill>
                  <a:prstClr val="black">
                    <a:tint val="75000"/>
                  </a:prstClr>
                </a:solidFill>
              </a:rPr>
              <a:pPr/>
              <a:t>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Tree>
    <p:extLst>
      <p:ext uri="{BB962C8B-B14F-4D97-AF65-F5344CB8AC3E}">
        <p14:creationId xmlns:p14="http://schemas.microsoft.com/office/powerpoint/2010/main" val="661222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p:cNvSpPr>
          <p:nvPr>
            <p:ph type="title"/>
          </p:nvPr>
        </p:nvSpPr>
        <p:spPr>
          <a:xfrm>
            <a:off x="630341" y="474483"/>
            <a:ext cx="8276657" cy="485777"/>
          </a:xfrm>
          <a:prstGeom prst="rect">
            <a:avLst/>
          </a:prstGeom>
        </p:spPr>
        <p:txBody>
          <a:bodyPr lIns="0" tIns="0" rIns="0" bIns="0">
            <a:noAutofit/>
          </a:bodyPr>
          <a:lstStyle>
            <a:lvl1pPr defTabSz="877823">
              <a:defRPr sz="1919"/>
            </a:lvl1pPr>
          </a:lstStyle>
          <a:p>
            <a:pPr lvl="0">
              <a:defRPr sz="1800"/>
            </a:pPr>
            <a:r>
              <a:rPr lang="en-US" sz="2800" dirty="0"/>
              <a:t>The CIVIT Model</a:t>
            </a:r>
          </a:p>
        </p:txBody>
      </p:sp>
      <p:sp>
        <p:nvSpPr>
          <p:cNvPr id="94" name="Shape 94"/>
          <p:cNvSpPr/>
          <p:nvPr/>
        </p:nvSpPr>
        <p:spPr>
          <a:xfrm>
            <a:off x="1587500" y="1349505"/>
            <a:ext cx="6858000" cy="48577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algn="ctr">
              <a:defRPr sz="2200"/>
            </a:lvl1pPr>
          </a:lstStyle>
          <a:p>
            <a:pPr defTabSz="457200">
              <a:defRPr sz="1800"/>
            </a:pPr>
            <a:endParaRPr dirty="0">
              <a:solidFill>
                <a:prstClr val="black"/>
              </a:solidFill>
            </a:endParaRPr>
          </a:p>
        </p:txBody>
      </p:sp>
      <p:sp>
        <p:nvSpPr>
          <p:cNvPr id="95" name="Shape 95"/>
          <p:cNvSpPr/>
          <p:nvPr/>
        </p:nvSpPr>
        <p:spPr>
          <a:xfrm flipV="1">
            <a:off x="1788966" y="1349504"/>
            <a:ext cx="39414" cy="4501255"/>
          </a:xfrm>
          <a:prstGeom prst="line">
            <a:avLst/>
          </a:prstGeom>
          <a:ln w="3175">
            <a:solidFill>
              <a:srgbClr val="3366FF"/>
            </a:solidFill>
            <a:miter/>
            <a:tailEnd type="triangle"/>
          </a:ln>
        </p:spPr>
        <p:txBody>
          <a:bodyPr lIns="34289" tIns="34289" rIns="34289" bIns="34289"/>
          <a:lstStyle/>
          <a:p>
            <a:pPr defTabSz="457200">
              <a:defRPr sz="900">
                <a:latin typeface="+mj-lt"/>
                <a:ea typeface="+mj-ea"/>
                <a:cs typeface="+mj-cs"/>
                <a:sym typeface="Helvetica"/>
              </a:defRPr>
            </a:pPr>
            <a:endParaRPr sz="900">
              <a:solidFill>
                <a:prstClr val="black"/>
              </a:solidFill>
              <a:sym typeface="Helvetica"/>
            </a:endParaRPr>
          </a:p>
        </p:txBody>
      </p:sp>
      <p:sp>
        <p:nvSpPr>
          <p:cNvPr id="96" name="Shape 96"/>
          <p:cNvSpPr/>
          <p:nvPr/>
        </p:nvSpPr>
        <p:spPr>
          <a:xfrm>
            <a:off x="1788967" y="5850760"/>
            <a:ext cx="6391950" cy="1"/>
          </a:xfrm>
          <a:prstGeom prst="line">
            <a:avLst/>
          </a:prstGeom>
          <a:ln w="3175">
            <a:solidFill>
              <a:srgbClr val="3366FF"/>
            </a:solidFill>
            <a:miter/>
            <a:tailEnd type="triangle"/>
          </a:ln>
        </p:spPr>
        <p:txBody>
          <a:bodyPr lIns="34289" tIns="34289" rIns="34289" bIns="34289"/>
          <a:lstStyle/>
          <a:p>
            <a:pPr defTabSz="457200">
              <a:defRPr sz="900">
                <a:latin typeface="+mj-lt"/>
                <a:ea typeface="+mj-ea"/>
                <a:cs typeface="+mj-cs"/>
                <a:sym typeface="Helvetica"/>
              </a:defRPr>
            </a:pPr>
            <a:endParaRPr sz="900">
              <a:solidFill>
                <a:prstClr val="black"/>
              </a:solidFill>
              <a:sym typeface="Helvetica"/>
            </a:endParaRPr>
          </a:p>
        </p:txBody>
      </p:sp>
      <p:sp>
        <p:nvSpPr>
          <p:cNvPr id="97" name="Shape 97"/>
          <p:cNvSpPr/>
          <p:nvPr/>
        </p:nvSpPr>
        <p:spPr>
          <a:xfrm>
            <a:off x="1828380" y="5882510"/>
            <a:ext cx="6858001" cy="253914"/>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defTabSz="457200">
              <a:defRPr sz="1800"/>
            </a:pPr>
            <a:r>
              <a:rPr sz="1200" dirty="0">
                <a:solidFill>
                  <a:srgbClr val="1F497D"/>
                </a:solidFill>
              </a:rPr>
              <a:t>   Once /release	Month	</a:t>
            </a:r>
            <a:r>
              <a:rPr lang="sv-SE" sz="1200" dirty="0">
                <a:solidFill>
                  <a:srgbClr val="1F497D"/>
                </a:solidFill>
              </a:rPr>
              <a:t>	</a:t>
            </a:r>
            <a:r>
              <a:rPr sz="1200" dirty="0">
                <a:solidFill>
                  <a:srgbClr val="1F497D"/>
                </a:solidFill>
              </a:rPr>
              <a:t>Week	</a:t>
            </a:r>
            <a:r>
              <a:rPr lang="sv-SE" sz="1200" dirty="0">
                <a:solidFill>
                  <a:srgbClr val="1F497D"/>
                </a:solidFill>
              </a:rPr>
              <a:t>	</a:t>
            </a:r>
            <a:r>
              <a:rPr sz="1200" dirty="0">
                <a:solidFill>
                  <a:srgbClr val="1F497D"/>
                </a:solidFill>
              </a:rPr>
              <a:t>Day	</a:t>
            </a:r>
            <a:r>
              <a:rPr lang="sv-SE" sz="1200" dirty="0">
                <a:solidFill>
                  <a:srgbClr val="1F497D"/>
                </a:solidFill>
              </a:rPr>
              <a:t>	</a:t>
            </a:r>
            <a:r>
              <a:rPr sz="1200" dirty="0">
                <a:solidFill>
                  <a:srgbClr val="1F497D"/>
                </a:solidFill>
              </a:rPr>
              <a:t>Hour	</a:t>
            </a:r>
            <a:r>
              <a:rPr lang="sv-SE" sz="1200" dirty="0">
                <a:solidFill>
                  <a:srgbClr val="1F497D"/>
                </a:solidFill>
              </a:rPr>
              <a:t>	</a:t>
            </a:r>
            <a:r>
              <a:rPr sz="1200" dirty="0">
                <a:solidFill>
                  <a:srgbClr val="1F497D"/>
                </a:solidFill>
              </a:rPr>
              <a:t>Immediate/Minutes</a:t>
            </a:r>
          </a:p>
        </p:txBody>
      </p:sp>
      <p:sp>
        <p:nvSpPr>
          <p:cNvPr id="98" name="Shape 98"/>
          <p:cNvSpPr/>
          <p:nvPr/>
        </p:nvSpPr>
        <p:spPr>
          <a:xfrm>
            <a:off x="632822" y="1456849"/>
            <a:ext cx="998288" cy="4131897"/>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p>
            <a:pPr defTabSz="457200">
              <a:defRPr sz="1800"/>
            </a:pPr>
            <a:r>
              <a:rPr sz="1200" dirty="0">
                <a:solidFill>
                  <a:srgbClr val="1F497D"/>
                </a:solidFill>
              </a:rPr>
              <a:t>Customer</a:t>
            </a:r>
          </a:p>
          <a:p>
            <a:pPr defTabSz="457200">
              <a:defRPr sz="1800"/>
            </a:pPr>
            <a:endParaRPr sz="1200" dirty="0">
              <a:solidFill>
                <a:srgbClr val="1F497D"/>
              </a:solidFill>
            </a:endParaRPr>
          </a:p>
          <a:p>
            <a:pPr defTabSz="457200">
              <a:defRPr sz="1800"/>
            </a:pPr>
            <a:endParaRPr lang="sv-SE" sz="1200" dirty="0">
              <a:solidFill>
                <a:srgbClr val="1F497D"/>
              </a:solidFill>
            </a:endParaRPr>
          </a:p>
          <a:p>
            <a:pPr defTabSz="457200">
              <a:defRPr sz="1800"/>
            </a:pPr>
            <a:endParaRPr sz="1200" dirty="0">
              <a:solidFill>
                <a:srgbClr val="1F497D"/>
              </a:solidFill>
            </a:endParaRPr>
          </a:p>
          <a:p>
            <a:pPr defTabSz="457200">
              <a:defRPr sz="1800"/>
            </a:pPr>
            <a:r>
              <a:rPr sz="1200" dirty="0">
                <a:solidFill>
                  <a:srgbClr val="1F497D"/>
                </a:solidFill>
              </a:rPr>
              <a:t>Release</a:t>
            </a:r>
          </a:p>
          <a:p>
            <a:pPr defTabSz="457200">
              <a:defRPr sz="1800"/>
            </a:pPr>
            <a:endParaRPr lang="sv-SE" sz="1200" dirty="0">
              <a:solidFill>
                <a:srgbClr val="1F497D"/>
              </a:solidFill>
            </a:endParaRPr>
          </a:p>
          <a:p>
            <a:pPr defTabSz="457200">
              <a:defRPr sz="1800"/>
            </a:pPr>
            <a:endParaRPr sz="1200" dirty="0">
              <a:solidFill>
                <a:srgbClr val="1F497D"/>
              </a:solidFill>
            </a:endParaRPr>
          </a:p>
          <a:p>
            <a:pPr defTabSz="457200">
              <a:defRPr sz="1800"/>
            </a:pPr>
            <a:endParaRPr sz="1200" dirty="0">
              <a:solidFill>
                <a:srgbClr val="1F497D"/>
              </a:solidFill>
            </a:endParaRPr>
          </a:p>
          <a:p>
            <a:pPr defTabSz="457200">
              <a:defRPr sz="1800"/>
            </a:pPr>
            <a:r>
              <a:rPr sz="1200" dirty="0">
                <a:solidFill>
                  <a:srgbClr val="1F497D"/>
                </a:solidFill>
              </a:rPr>
              <a:t>Full Product</a:t>
            </a:r>
          </a:p>
          <a:p>
            <a:pPr defTabSz="457200">
              <a:defRPr sz="1800"/>
            </a:pPr>
            <a:endParaRPr lang="sv-SE" sz="1200" dirty="0">
              <a:solidFill>
                <a:srgbClr val="1F497D"/>
              </a:solidFill>
            </a:endParaRPr>
          </a:p>
          <a:p>
            <a:pPr defTabSz="457200">
              <a:defRPr sz="1800"/>
            </a:pPr>
            <a:endParaRPr sz="1200" dirty="0">
              <a:solidFill>
                <a:srgbClr val="1F497D"/>
              </a:solidFill>
            </a:endParaRPr>
          </a:p>
          <a:p>
            <a:pPr defTabSz="457200">
              <a:defRPr sz="1800"/>
            </a:pPr>
            <a:endParaRPr sz="1200" dirty="0">
              <a:solidFill>
                <a:srgbClr val="1F497D"/>
              </a:solidFill>
            </a:endParaRPr>
          </a:p>
          <a:p>
            <a:pPr defTabSz="457200">
              <a:defRPr sz="1800"/>
            </a:pPr>
            <a:r>
              <a:rPr sz="1200" dirty="0">
                <a:solidFill>
                  <a:srgbClr val="1F497D"/>
                </a:solidFill>
              </a:rPr>
              <a:t>Partial Product</a:t>
            </a:r>
          </a:p>
          <a:p>
            <a:pPr defTabSz="457200">
              <a:defRPr sz="1800"/>
            </a:pPr>
            <a:endParaRPr lang="sv-SE" sz="1200" dirty="0">
              <a:solidFill>
                <a:srgbClr val="1F497D"/>
              </a:solidFill>
            </a:endParaRPr>
          </a:p>
          <a:p>
            <a:pPr defTabSz="457200">
              <a:defRPr sz="1800"/>
            </a:pPr>
            <a:endParaRPr sz="1200" dirty="0">
              <a:solidFill>
                <a:srgbClr val="1F497D"/>
              </a:solidFill>
            </a:endParaRPr>
          </a:p>
          <a:p>
            <a:pPr defTabSz="457200">
              <a:defRPr sz="1800"/>
            </a:pPr>
            <a:endParaRPr sz="1200" dirty="0">
              <a:solidFill>
                <a:srgbClr val="1F497D"/>
              </a:solidFill>
            </a:endParaRPr>
          </a:p>
          <a:p>
            <a:pPr defTabSz="457200">
              <a:defRPr sz="1800"/>
            </a:pPr>
            <a:r>
              <a:rPr sz="1200" dirty="0">
                <a:solidFill>
                  <a:srgbClr val="1F497D"/>
                </a:solidFill>
              </a:rPr>
              <a:t>Subsystem</a:t>
            </a:r>
          </a:p>
          <a:p>
            <a:pPr defTabSz="457200">
              <a:defRPr sz="1800"/>
            </a:pPr>
            <a:endParaRPr lang="sv-SE" sz="1200" dirty="0">
              <a:solidFill>
                <a:srgbClr val="1F497D"/>
              </a:solidFill>
            </a:endParaRPr>
          </a:p>
          <a:p>
            <a:pPr defTabSz="457200">
              <a:defRPr sz="1800"/>
            </a:pPr>
            <a:endParaRPr sz="1200" dirty="0">
              <a:solidFill>
                <a:srgbClr val="1F497D"/>
              </a:solidFill>
            </a:endParaRPr>
          </a:p>
          <a:p>
            <a:pPr defTabSz="457200">
              <a:defRPr sz="1800"/>
            </a:pPr>
            <a:endParaRPr sz="1200" dirty="0">
              <a:solidFill>
                <a:srgbClr val="1F497D"/>
              </a:solidFill>
            </a:endParaRPr>
          </a:p>
          <a:p>
            <a:pPr defTabSz="457200">
              <a:defRPr sz="1800"/>
            </a:pPr>
            <a:r>
              <a:rPr sz="1200" dirty="0">
                <a:solidFill>
                  <a:srgbClr val="1F497D"/>
                </a:solidFill>
              </a:rPr>
              <a:t>Component</a:t>
            </a:r>
            <a:endParaRPr lang="sv-SE" sz="1200" dirty="0">
              <a:solidFill>
                <a:srgbClr val="1F497D"/>
              </a:solidFill>
            </a:endParaRPr>
          </a:p>
          <a:p>
            <a:pPr defTabSz="457200">
              <a:defRPr sz="1800"/>
            </a:pPr>
            <a:endParaRPr sz="1200" dirty="0">
              <a:solidFill>
                <a:srgbClr val="1F497D"/>
              </a:solidFill>
            </a:endParaRPr>
          </a:p>
        </p:txBody>
      </p:sp>
      <p:sp>
        <p:nvSpPr>
          <p:cNvPr id="99" name="Shape 99"/>
          <p:cNvSpPr/>
          <p:nvPr/>
        </p:nvSpPr>
        <p:spPr>
          <a:xfrm>
            <a:off x="2059734" y="1567793"/>
            <a:ext cx="742294" cy="3626072"/>
          </a:xfrm>
          <a:custGeom>
            <a:avLst/>
            <a:gdLst/>
            <a:ahLst/>
            <a:cxnLst>
              <a:cxn ang="0">
                <a:pos x="wd2" y="hd2"/>
              </a:cxn>
              <a:cxn ang="5400000">
                <a:pos x="wd2" y="hd2"/>
              </a:cxn>
              <a:cxn ang="10800000">
                <a:pos x="wd2" y="hd2"/>
              </a:cxn>
              <a:cxn ang="16200000">
                <a:pos x="wd2" y="hd2"/>
              </a:cxn>
            </a:cxnLst>
            <a:rect l="0" t="0" r="r" b="b"/>
            <a:pathLst>
              <a:path w="21600" h="21600" extrusionOk="0">
                <a:moveTo>
                  <a:pt x="0" y="2948"/>
                </a:moveTo>
                <a:lnTo>
                  <a:pt x="10800" y="0"/>
                </a:lnTo>
                <a:lnTo>
                  <a:pt x="21600" y="2948"/>
                </a:lnTo>
                <a:lnTo>
                  <a:pt x="16200" y="2948"/>
                </a:lnTo>
                <a:lnTo>
                  <a:pt x="16200" y="21600"/>
                </a:lnTo>
                <a:lnTo>
                  <a:pt x="5400" y="21600"/>
                </a:lnTo>
                <a:lnTo>
                  <a:pt x="5400" y="2948"/>
                </a:lnTo>
                <a:close/>
              </a:path>
            </a:pathLst>
          </a:custGeom>
          <a:solidFill>
            <a:srgbClr val="3366FF"/>
          </a:solidFill>
          <a:ln w="3175">
            <a:solidFill>
              <a:srgbClr val="3366FF"/>
            </a:solidFill>
            <a:miter/>
          </a:ln>
        </p:spPr>
        <p:txBody>
          <a:bodyPr lIns="34289" tIns="34289" rIns="34289" bIns="34289" anchor="ctr"/>
          <a:lstStyle/>
          <a:p>
            <a:pPr algn="ctr" defTabSz="457200">
              <a:defRPr sz="1200">
                <a:solidFill>
                  <a:srgbClr val="FFFFFF"/>
                </a:solidFill>
              </a:defRPr>
            </a:pPr>
            <a:endParaRPr sz="1200">
              <a:solidFill>
                <a:srgbClr val="FFFFFF"/>
              </a:solidFill>
            </a:endParaRPr>
          </a:p>
        </p:txBody>
      </p:sp>
      <p:sp>
        <p:nvSpPr>
          <p:cNvPr id="100" name="Shape 100"/>
          <p:cNvSpPr/>
          <p:nvPr/>
        </p:nvSpPr>
        <p:spPr>
          <a:xfrm>
            <a:off x="2802027" y="5090583"/>
            <a:ext cx="3981889" cy="727700"/>
          </a:xfrm>
          <a:prstGeom prst="rightArrow">
            <a:avLst>
              <a:gd name="adj1" fmla="val 50000"/>
              <a:gd name="adj2" fmla="val 66667"/>
            </a:avLst>
          </a:prstGeom>
          <a:solidFill>
            <a:srgbClr val="3366FF"/>
          </a:solidFill>
          <a:ln w="3175">
            <a:solidFill>
              <a:srgbClr val="3366FF"/>
            </a:solidFill>
            <a:miter/>
          </a:ln>
        </p:spPr>
        <p:txBody>
          <a:bodyPr lIns="34289" tIns="34289" rIns="34289" bIns="34289" anchor="ctr"/>
          <a:lstStyle/>
          <a:p>
            <a:pPr algn="ctr" defTabSz="457200">
              <a:defRPr sz="1200">
                <a:solidFill>
                  <a:srgbClr val="FFFFFF"/>
                </a:solidFill>
              </a:defRPr>
            </a:pPr>
            <a:endParaRPr sz="1200">
              <a:solidFill>
                <a:srgbClr val="FFFFFF"/>
              </a:solidFill>
            </a:endParaRPr>
          </a:p>
        </p:txBody>
      </p:sp>
      <p:sp>
        <p:nvSpPr>
          <p:cNvPr id="101" name="Shape 101"/>
          <p:cNvSpPr/>
          <p:nvPr/>
        </p:nvSpPr>
        <p:spPr>
          <a:xfrm>
            <a:off x="3142153" y="3380829"/>
            <a:ext cx="2234180" cy="315469"/>
          </a:xfrm>
          <a:prstGeom prst="rect">
            <a:avLst/>
          </a:prstGeom>
          <a:ln w="12700">
            <a:miter lim="400000"/>
          </a:ln>
          <a:extLst>
            <a:ext uri="{C572A759-6A51-4108-AA02-DFA0A04FC94B}">
              <ma14:wrappingTextBoxFlag xmlns:ma14="http://schemas.microsoft.com/office/mac/drawingml/2011/main" val="1"/>
            </a:ext>
          </a:extLst>
        </p:spPr>
        <p:txBody>
          <a:bodyPr wrap="square" lIns="34289" tIns="34289" rIns="34289" bIns="34289">
            <a:spAutoFit/>
          </a:bodyPr>
          <a:lstStyle>
            <a:lvl1pPr>
              <a:defRPr sz="1200"/>
            </a:lvl1pPr>
          </a:lstStyle>
          <a:p>
            <a:pPr defTabSz="457200">
              <a:defRPr sz="1800"/>
            </a:pPr>
            <a:r>
              <a:rPr sz="1600" dirty="0">
                <a:solidFill>
                  <a:srgbClr val="1F497D"/>
                </a:solidFill>
              </a:rPr>
              <a:t>Improvement Directions</a:t>
            </a:r>
          </a:p>
        </p:txBody>
      </p:sp>
    </p:spTree>
    <p:extLst>
      <p:ext uri="{BB962C8B-B14F-4D97-AF65-F5344CB8AC3E}">
        <p14:creationId xmlns:p14="http://schemas.microsoft.com/office/powerpoint/2010/main" val="1068080847"/>
      </p:ext>
    </p:extLst>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7"/>
          <p:cNvGrpSpPr/>
          <p:nvPr/>
        </p:nvGrpSpPr>
        <p:grpSpPr>
          <a:xfrm>
            <a:off x="1041400" y="1981200"/>
            <a:ext cx="1657350" cy="1828800"/>
            <a:chOff x="0" y="0"/>
            <a:chExt cx="1657350" cy="1371600"/>
          </a:xfrm>
        </p:grpSpPr>
        <p:sp>
          <p:nvSpPr>
            <p:cNvPr id="105" name="Shape 105"/>
            <p:cNvSpPr/>
            <p:nvPr/>
          </p:nvSpPr>
          <p:spPr>
            <a:xfrm>
              <a:off x="0" y="0"/>
              <a:ext cx="1657350" cy="1371600"/>
            </a:xfrm>
            <a:prstGeom prst="roundRect">
              <a:avLst>
                <a:gd name="adj" fmla="val 22223"/>
              </a:avLst>
            </a:prstGeom>
            <a:solidFill>
              <a:srgbClr val="3366FF"/>
            </a:solidFill>
            <a:ln w="3175" cap="flat">
              <a:solidFill>
                <a:srgbClr val="3366FF"/>
              </a:solidFill>
              <a:prstDash val="solid"/>
              <a:miter lim="800000"/>
            </a:ln>
            <a:effectLst/>
          </p:spPr>
          <p:txBody>
            <a:bodyPr wrap="square" lIns="34289" tIns="34289" rIns="34289" bIns="34289" numCol="1" anchor="ctr">
              <a:noAutofit/>
            </a:bodyPr>
            <a:lstStyle/>
            <a:p>
              <a:pPr algn="ctr" defTabSz="457200">
                <a:defRPr sz="1200">
                  <a:solidFill>
                    <a:srgbClr val="FFFFFF"/>
                  </a:solidFill>
                </a:defRPr>
              </a:pPr>
              <a:endParaRPr sz="1400">
                <a:solidFill>
                  <a:srgbClr val="FFFFFF"/>
                </a:solidFill>
              </a:endParaRPr>
            </a:p>
          </p:txBody>
        </p:sp>
        <p:sp>
          <p:nvSpPr>
            <p:cNvPr id="106" name="Shape 106"/>
            <p:cNvSpPr/>
            <p:nvPr/>
          </p:nvSpPr>
          <p:spPr>
            <a:xfrm>
              <a:off x="66955" y="339554"/>
              <a:ext cx="1523440" cy="6924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457200">
                <a:defRPr sz="1800"/>
              </a:pPr>
              <a:r>
                <a:rPr sz="2000" dirty="0">
                  <a:solidFill>
                    <a:srgbClr val="FFFFFF"/>
                  </a:solidFill>
                </a:rPr>
                <a:t>F</a:t>
              </a:r>
              <a:br>
                <a:rPr sz="2000" dirty="0">
                  <a:solidFill>
                    <a:srgbClr val="FFFFFF"/>
                  </a:solidFill>
                </a:rPr>
              </a:br>
              <a:r>
                <a:rPr lang="sv-SE" sz="2000" dirty="0">
                  <a:solidFill>
                    <a:srgbClr val="FFFFFF"/>
                  </a:solidFill>
                </a:rPr>
                <a:t>F</a:t>
              </a:r>
              <a:r>
                <a:rPr sz="2000" dirty="0">
                  <a:solidFill>
                    <a:srgbClr val="FFFFFF"/>
                  </a:solidFill>
                </a:rPr>
                <a:t>unctional </a:t>
              </a:r>
              <a:r>
                <a:rPr lang="sv-SE" sz="2000" dirty="0">
                  <a:solidFill>
                    <a:srgbClr val="FFFFFF"/>
                  </a:solidFill>
                </a:rPr>
                <a:t/>
              </a:r>
              <a:br>
                <a:rPr lang="sv-SE" sz="2000" dirty="0">
                  <a:solidFill>
                    <a:srgbClr val="FFFFFF"/>
                  </a:solidFill>
                </a:rPr>
              </a:br>
              <a:r>
                <a:rPr lang="sv-SE" sz="2000" dirty="0">
                  <a:solidFill>
                    <a:srgbClr val="FFFFFF"/>
                  </a:solidFill>
                </a:rPr>
                <a:t>r</a:t>
              </a:r>
              <a:r>
                <a:rPr sz="2000" dirty="0">
                  <a:solidFill>
                    <a:srgbClr val="FFFFFF"/>
                  </a:solidFill>
                </a:rPr>
                <a:t>equirements</a:t>
              </a:r>
            </a:p>
          </p:txBody>
        </p:sp>
      </p:grpSp>
      <p:grpSp>
        <p:nvGrpSpPr>
          <p:cNvPr id="110" name="Group 110"/>
          <p:cNvGrpSpPr/>
          <p:nvPr/>
        </p:nvGrpSpPr>
        <p:grpSpPr>
          <a:xfrm>
            <a:off x="1041400" y="4038600"/>
            <a:ext cx="1657350" cy="1828800"/>
            <a:chOff x="0" y="0"/>
            <a:chExt cx="1657350" cy="1371600"/>
          </a:xfrm>
        </p:grpSpPr>
        <p:sp>
          <p:nvSpPr>
            <p:cNvPr id="108" name="Shape 108"/>
            <p:cNvSpPr/>
            <p:nvPr/>
          </p:nvSpPr>
          <p:spPr>
            <a:xfrm>
              <a:off x="0" y="0"/>
              <a:ext cx="1657350" cy="1371600"/>
            </a:xfrm>
            <a:prstGeom prst="roundRect">
              <a:avLst>
                <a:gd name="adj" fmla="val 22223"/>
              </a:avLst>
            </a:prstGeom>
            <a:solidFill>
              <a:srgbClr val="3366FF"/>
            </a:solidFill>
            <a:ln w="3175" cap="flat">
              <a:solidFill>
                <a:srgbClr val="3366FF"/>
              </a:solidFill>
              <a:prstDash val="solid"/>
              <a:miter lim="800000"/>
            </a:ln>
            <a:effectLst/>
          </p:spPr>
          <p:txBody>
            <a:bodyPr wrap="square" lIns="34289" tIns="34289" rIns="34289" bIns="34289" numCol="1" anchor="ctr">
              <a:noAutofit/>
            </a:bodyPr>
            <a:lstStyle/>
            <a:p>
              <a:pPr algn="ctr" defTabSz="457200">
                <a:defRPr sz="1200">
                  <a:solidFill>
                    <a:srgbClr val="FFFFFF"/>
                  </a:solidFill>
                </a:defRPr>
              </a:pPr>
              <a:endParaRPr sz="1400">
                <a:solidFill>
                  <a:srgbClr val="FFFFFF"/>
                </a:solidFill>
              </a:endParaRPr>
            </a:p>
          </p:txBody>
        </p:sp>
        <p:sp>
          <p:nvSpPr>
            <p:cNvPr id="109" name="Shape 109"/>
            <p:cNvSpPr/>
            <p:nvPr/>
          </p:nvSpPr>
          <p:spPr>
            <a:xfrm>
              <a:off x="66955" y="339555"/>
              <a:ext cx="1523440" cy="6924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457200">
                <a:defRPr sz="1800"/>
              </a:pPr>
              <a:r>
                <a:rPr sz="2000" dirty="0">
                  <a:solidFill>
                    <a:srgbClr val="FFFFFF"/>
                  </a:solidFill>
                </a:rPr>
                <a:t>L</a:t>
              </a:r>
            </a:p>
            <a:p>
              <a:pPr algn="ctr" defTabSz="457200">
                <a:defRPr sz="1800"/>
              </a:pPr>
              <a:r>
                <a:rPr sz="2000" dirty="0">
                  <a:solidFill>
                    <a:srgbClr val="FFFFFF"/>
                  </a:solidFill>
                </a:rPr>
                <a:t>Legacy </a:t>
              </a:r>
              <a:endParaRPr lang="sv-SE" sz="2000" dirty="0">
                <a:solidFill>
                  <a:srgbClr val="FFFFFF"/>
                </a:solidFill>
              </a:endParaRPr>
            </a:p>
            <a:p>
              <a:pPr algn="ctr" defTabSz="457200">
                <a:defRPr sz="1800"/>
              </a:pPr>
              <a:r>
                <a:rPr lang="sv-SE" sz="2000" dirty="0">
                  <a:solidFill>
                    <a:srgbClr val="FFFFFF"/>
                  </a:solidFill>
                </a:rPr>
                <a:t>f</a:t>
              </a:r>
              <a:r>
                <a:rPr sz="2000" dirty="0">
                  <a:solidFill>
                    <a:srgbClr val="FFFFFF"/>
                  </a:solidFill>
                </a:rPr>
                <a:t>unctionality </a:t>
              </a:r>
            </a:p>
          </p:txBody>
        </p:sp>
      </p:grpSp>
      <p:grpSp>
        <p:nvGrpSpPr>
          <p:cNvPr id="113" name="Group 113"/>
          <p:cNvGrpSpPr/>
          <p:nvPr/>
        </p:nvGrpSpPr>
        <p:grpSpPr>
          <a:xfrm>
            <a:off x="2870200" y="1981200"/>
            <a:ext cx="1657350" cy="1828800"/>
            <a:chOff x="0" y="0"/>
            <a:chExt cx="1657350" cy="1371600"/>
          </a:xfrm>
        </p:grpSpPr>
        <p:sp>
          <p:nvSpPr>
            <p:cNvPr id="111" name="Shape 111"/>
            <p:cNvSpPr/>
            <p:nvPr/>
          </p:nvSpPr>
          <p:spPr>
            <a:xfrm>
              <a:off x="0" y="0"/>
              <a:ext cx="1657350" cy="1371600"/>
            </a:xfrm>
            <a:prstGeom prst="roundRect">
              <a:avLst>
                <a:gd name="adj" fmla="val 22223"/>
              </a:avLst>
            </a:prstGeom>
            <a:solidFill>
              <a:srgbClr val="3366FF"/>
            </a:solidFill>
            <a:ln w="3175" cap="flat">
              <a:solidFill>
                <a:srgbClr val="3366FF"/>
              </a:solidFill>
              <a:prstDash val="solid"/>
              <a:miter lim="800000"/>
            </a:ln>
            <a:effectLst/>
          </p:spPr>
          <p:txBody>
            <a:bodyPr wrap="square" lIns="34289" tIns="34289" rIns="34289" bIns="34289" numCol="1" anchor="ctr">
              <a:noAutofit/>
            </a:bodyPr>
            <a:lstStyle/>
            <a:p>
              <a:pPr algn="ctr" defTabSz="457200">
                <a:defRPr sz="1200">
                  <a:solidFill>
                    <a:srgbClr val="FFFFFF"/>
                  </a:solidFill>
                </a:defRPr>
              </a:pPr>
              <a:endParaRPr sz="1400">
                <a:solidFill>
                  <a:srgbClr val="FFFFFF"/>
                </a:solidFill>
              </a:endParaRPr>
            </a:p>
          </p:txBody>
        </p:sp>
        <p:sp>
          <p:nvSpPr>
            <p:cNvPr id="112" name="Shape 112"/>
            <p:cNvSpPr/>
            <p:nvPr/>
          </p:nvSpPr>
          <p:spPr>
            <a:xfrm>
              <a:off x="66955" y="339555"/>
              <a:ext cx="1523440" cy="6924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457200">
                <a:defRPr sz="1800"/>
              </a:pPr>
              <a:r>
                <a:rPr sz="2000" dirty="0">
                  <a:solidFill>
                    <a:srgbClr val="FFFFFF"/>
                  </a:solidFill>
                </a:rPr>
                <a:t>Q</a:t>
              </a:r>
            </a:p>
            <a:p>
              <a:pPr algn="ctr" defTabSz="457200">
                <a:defRPr sz="1800"/>
              </a:pPr>
              <a:r>
                <a:rPr sz="2000" dirty="0">
                  <a:solidFill>
                    <a:srgbClr val="FFFFFF"/>
                  </a:solidFill>
                </a:rPr>
                <a:t>Quality </a:t>
              </a:r>
              <a:r>
                <a:rPr lang="sv-SE" sz="2000" dirty="0">
                  <a:solidFill>
                    <a:srgbClr val="FFFFFF"/>
                  </a:solidFill>
                </a:rPr>
                <a:t/>
              </a:r>
              <a:br>
                <a:rPr lang="sv-SE" sz="2000" dirty="0">
                  <a:solidFill>
                    <a:srgbClr val="FFFFFF"/>
                  </a:solidFill>
                </a:rPr>
              </a:br>
              <a:r>
                <a:rPr lang="sv-SE" sz="2000" dirty="0">
                  <a:solidFill>
                    <a:srgbClr val="FFFFFF"/>
                  </a:solidFill>
                </a:rPr>
                <a:t>r</a:t>
              </a:r>
              <a:r>
                <a:rPr sz="2000" dirty="0">
                  <a:solidFill>
                    <a:srgbClr val="FFFFFF"/>
                  </a:solidFill>
                </a:rPr>
                <a:t>equirements</a:t>
              </a:r>
            </a:p>
          </p:txBody>
        </p:sp>
      </p:grpSp>
      <p:grpSp>
        <p:nvGrpSpPr>
          <p:cNvPr id="116" name="Group 116"/>
          <p:cNvGrpSpPr/>
          <p:nvPr/>
        </p:nvGrpSpPr>
        <p:grpSpPr>
          <a:xfrm>
            <a:off x="2870200" y="4038600"/>
            <a:ext cx="1657350" cy="1828800"/>
            <a:chOff x="0" y="0"/>
            <a:chExt cx="1657350" cy="1371600"/>
          </a:xfrm>
        </p:grpSpPr>
        <p:sp>
          <p:nvSpPr>
            <p:cNvPr id="114" name="Shape 114"/>
            <p:cNvSpPr/>
            <p:nvPr/>
          </p:nvSpPr>
          <p:spPr>
            <a:xfrm>
              <a:off x="0" y="0"/>
              <a:ext cx="1657350" cy="1371600"/>
            </a:xfrm>
            <a:prstGeom prst="roundRect">
              <a:avLst>
                <a:gd name="adj" fmla="val 22223"/>
              </a:avLst>
            </a:prstGeom>
            <a:solidFill>
              <a:srgbClr val="3366FF"/>
            </a:solidFill>
            <a:ln w="3175" cap="flat">
              <a:solidFill>
                <a:srgbClr val="3366FF"/>
              </a:solidFill>
              <a:prstDash val="solid"/>
              <a:miter lim="800000"/>
            </a:ln>
            <a:effectLst/>
          </p:spPr>
          <p:txBody>
            <a:bodyPr wrap="square" lIns="34289" tIns="34289" rIns="34289" bIns="34289" numCol="1" anchor="ctr">
              <a:noAutofit/>
            </a:bodyPr>
            <a:lstStyle/>
            <a:p>
              <a:pPr algn="ctr" defTabSz="457200">
                <a:defRPr sz="1200">
                  <a:solidFill>
                    <a:srgbClr val="FFFFFF"/>
                  </a:solidFill>
                </a:defRPr>
              </a:pPr>
              <a:endParaRPr sz="1400">
                <a:solidFill>
                  <a:srgbClr val="FFFFFF"/>
                </a:solidFill>
              </a:endParaRPr>
            </a:p>
          </p:txBody>
        </p:sp>
        <p:sp>
          <p:nvSpPr>
            <p:cNvPr id="115" name="Shape 115"/>
            <p:cNvSpPr/>
            <p:nvPr/>
          </p:nvSpPr>
          <p:spPr>
            <a:xfrm>
              <a:off x="66955" y="339554"/>
              <a:ext cx="1523440" cy="6924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457200">
                <a:defRPr sz="1800"/>
              </a:pPr>
              <a:r>
                <a:rPr sz="2000" dirty="0">
                  <a:solidFill>
                    <a:srgbClr val="FFFFFF"/>
                  </a:solidFill>
                </a:rPr>
                <a:t>E</a:t>
              </a:r>
              <a:br>
                <a:rPr sz="2000" dirty="0">
                  <a:solidFill>
                    <a:srgbClr val="FFFFFF"/>
                  </a:solidFill>
                </a:rPr>
              </a:br>
              <a:r>
                <a:rPr sz="2000" dirty="0">
                  <a:solidFill>
                    <a:srgbClr val="FFFFFF"/>
                  </a:solidFill>
                </a:rPr>
                <a:t>Edge </a:t>
              </a:r>
              <a:r>
                <a:rPr lang="sv-SE" sz="2000" dirty="0">
                  <a:solidFill>
                    <a:srgbClr val="FFFFFF"/>
                  </a:solidFill>
                </a:rPr>
                <a:t/>
              </a:r>
              <a:br>
                <a:rPr lang="sv-SE" sz="2000" dirty="0">
                  <a:solidFill>
                    <a:srgbClr val="FFFFFF"/>
                  </a:solidFill>
                </a:rPr>
              </a:br>
              <a:r>
                <a:rPr sz="2000" dirty="0">
                  <a:solidFill>
                    <a:srgbClr val="FFFFFF"/>
                  </a:solidFill>
                </a:rPr>
                <a:t>cases</a:t>
              </a:r>
            </a:p>
          </p:txBody>
        </p:sp>
      </p:grpSp>
      <p:grpSp>
        <p:nvGrpSpPr>
          <p:cNvPr id="130" name="Group 130"/>
          <p:cNvGrpSpPr/>
          <p:nvPr/>
        </p:nvGrpSpPr>
        <p:grpSpPr>
          <a:xfrm>
            <a:off x="5727348" y="3158109"/>
            <a:ext cx="463902" cy="457205"/>
            <a:chOff x="-1" y="-2"/>
            <a:chExt cx="342902" cy="342903"/>
          </a:xfrm>
        </p:grpSpPr>
        <p:grpSp>
          <p:nvGrpSpPr>
            <p:cNvPr id="119" name="Group 119"/>
            <p:cNvGrpSpPr/>
            <p:nvPr/>
          </p:nvGrpSpPr>
          <p:grpSpPr>
            <a:xfrm>
              <a:off x="-1" y="-2"/>
              <a:ext cx="171453" cy="171452"/>
              <a:chOff x="0" y="0"/>
              <a:chExt cx="171451" cy="171451"/>
            </a:xfrm>
          </p:grpSpPr>
          <p:sp>
            <p:nvSpPr>
              <p:cNvPr id="117" name="Shape 117"/>
              <p:cNvSpPr/>
              <p:nvPr/>
            </p:nvSpPr>
            <p:spPr>
              <a:xfrm>
                <a:off x="0" y="0"/>
                <a:ext cx="171451" cy="171451"/>
              </a:xfrm>
              <a:prstGeom prst="rect">
                <a:avLst/>
              </a:prstGeom>
              <a:solidFill>
                <a:srgbClr val="0080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000">
                  <a:solidFill>
                    <a:srgbClr val="FFFFFF"/>
                  </a:solidFill>
                </a:endParaRPr>
              </a:p>
            </p:txBody>
          </p:sp>
          <p:sp>
            <p:nvSpPr>
              <p:cNvPr id="118" name="Shape 118"/>
              <p:cNvSpPr/>
              <p:nvPr/>
            </p:nvSpPr>
            <p:spPr>
              <a:xfrm>
                <a:off x="0" y="16477"/>
                <a:ext cx="171451" cy="1384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FFFFF"/>
                    </a:solidFill>
                  </a:defRPr>
                </a:lvl1pPr>
              </a:lstStyle>
              <a:p>
                <a:pPr defTabSz="457200">
                  <a:defRPr sz="1800">
                    <a:solidFill>
                      <a:srgbClr val="000000"/>
                    </a:solidFill>
                  </a:defRPr>
                </a:pPr>
                <a:r>
                  <a:t>F</a:t>
                </a:r>
              </a:p>
            </p:txBody>
          </p:sp>
        </p:grpSp>
        <p:grpSp>
          <p:nvGrpSpPr>
            <p:cNvPr id="122" name="Group 122"/>
            <p:cNvGrpSpPr/>
            <p:nvPr/>
          </p:nvGrpSpPr>
          <p:grpSpPr>
            <a:xfrm>
              <a:off x="171449" y="-2"/>
              <a:ext cx="171452" cy="171452"/>
              <a:chOff x="-1" y="0"/>
              <a:chExt cx="171451" cy="171451"/>
            </a:xfrm>
          </p:grpSpPr>
          <p:sp>
            <p:nvSpPr>
              <p:cNvPr id="120" name="Shape 120"/>
              <p:cNvSpPr/>
              <p:nvPr/>
            </p:nvSpPr>
            <p:spPr>
              <a:xfrm>
                <a:off x="-1" y="0"/>
                <a:ext cx="171451" cy="171451"/>
              </a:xfrm>
              <a:prstGeom prst="rect">
                <a:avLst/>
              </a:prstGeom>
              <a:solidFill>
                <a:srgbClr val="FF66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000">
                  <a:solidFill>
                    <a:srgbClr val="FFFFFF"/>
                  </a:solidFill>
                </a:endParaRPr>
              </a:p>
            </p:txBody>
          </p:sp>
          <p:sp>
            <p:nvSpPr>
              <p:cNvPr id="121" name="Shape 121"/>
              <p:cNvSpPr/>
              <p:nvPr/>
            </p:nvSpPr>
            <p:spPr>
              <a:xfrm>
                <a:off x="-1" y="16476"/>
                <a:ext cx="171451" cy="138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FFFFF"/>
                    </a:solidFill>
                  </a:defRPr>
                </a:lvl1pPr>
              </a:lstStyle>
              <a:p>
                <a:pPr defTabSz="457200">
                  <a:defRPr sz="1800">
                    <a:solidFill>
                      <a:srgbClr val="000000"/>
                    </a:solidFill>
                  </a:defRPr>
                </a:pPr>
                <a:r>
                  <a:t>Q</a:t>
                </a:r>
              </a:p>
            </p:txBody>
          </p:sp>
        </p:grpSp>
        <p:grpSp>
          <p:nvGrpSpPr>
            <p:cNvPr id="125" name="Group 125"/>
            <p:cNvGrpSpPr/>
            <p:nvPr/>
          </p:nvGrpSpPr>
          <p:grpSpPr>
            <a:xfrm>
              <a:off x="-1" y="171449"/>
              <a:ext cx="171453" cy="171452"/>
              <a:chOff x="0" y="-1"/>
              <a:chExt cx="171451" cy="171451"/>
            </a:xfrm>
          </p:grpSpPr>
          <p:sp>
            <p:nvSpPr>
              <p:cNvPr id="123" name="Shape 123"/>
              <p:cNvSpPr/>
              <p:nvPr/>
            </p:nvSpPr>
            <p:spPr>
              <a:xfrm>
                <a:off x="0" y="-1"/>
                <a:ext cx="171451" cy="171451"/>
              </a:xfrm>
              <a:prstGeom prst="rect">
                <a:avLst/>
              </a:prstGeom>
              <a:solidFill>
                <a:srgbClr val="FFFF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000">
                  <a:solidFill>
                    <a:srgbClr val="FFFFFF"/>
                  </a:solidFill>
                </a:endParaRPr>
              </a:p>
            </p:txBody>
          </p:sp>
          <p:sp>
            <p:nvSpPr>
              <p:cNvPr id="124" name="Shape 124"/>
              <p:cNvSpPr/>
              <p:nvPr/>
            </p:nvSpPr>
            <p:spPr>
              <a:xfrm>
                <a:off x="0" y="16476"/>
                <a:ext cx="171451" cy="138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FFFFF"/>
                    </a:solidFill>
                  </a:defRPr>
                </a:lvl1pPr>
              </a:lstStyle>
              <a:p>
                <a:pPr defTabSz="457200">
                  <a:defRPr sz="1800">
                    <a:solidFill>
                      <a:srgbClr val="000000"/>
                    </a:solidFill>
                  </a:defRPr>
                </a:pPr>
                <a:r>
                  <a:t>L</a:t>
                </a:r>
              </a:p>
            </p:txBody>
          </p:sp>
        </p:grpSp>
        <p:grpSp>
          <p:nvGrpSpPr>
            <p:cNvPr id="128" name="Group 128"/>
            <p:cNvGrpSpPr/>
            <p:nvPr/>
          </p:nvGrpSpPr>
          <p:grpSpPr>
            <a:xfrm>
              <a:off x="171449" y="171449"/>
              <a:ext cx="171452" cy="171452"/>
              <a:chOff x="-1" y="-1"/>
              <a:chExt cx="171451" cy="171451"/>
            </a:xfrm>
          </p:grpSpPr>
          <p:sp>
            <p:nvSpPr>
              <p:cNvPr id="126" name="Shape 126"/>
              <p:cNvSpPr/>
              <p:nvPr/>
            </p:nvSpPr>
            <p:spPr>
              <a:xfrm>
                <a:off x="-1" y="-1"/>
                <a:ext cx="171451" cy="171451"/>
              </a:xfrm>
              <a:prstGeom prst="rect">
                <a:avLst/>
              </a:prstGeom>
              <a:solidFill>
                <a:srgbClr val="FF00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000">
                  <a:solidFill>
                    <a:srgbClr val="FFFFFF"/>
                  </a:solidFill>
                </a:endParaRPr>
              </a:p>
            </p:txBody>
          </p:sp>
          <p:sp>
            <p:nvSpPr>
              <p:cNvPr id="127" name="Shape 127"/>
              <p:cNvSpPr/>
              <p:nvPr/>
            </p:nvSpPr>
            <p:spPr>
              <a:xfrm>
                <a:off x="-1" y="16476"/>
                <a:ext cx="171451" cy="138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FFFFF"/>
                    </a:solidFill>
                  </a:defRPr>
                </a:lvl1pPr>
              </a:lstStyle>
              <a:p>
                <a:pPr defTabSz="457200">
                  <a:defRPr sz="1800">
                    <a:solidFill>
                      <a:srgbClr val="000000"/>
                    </a:solidFill>
                  </a:defRPr>
                </a:pPr>
                <a:r>
                  <a:t>E</a:t>
                </a:r>
              </a:p>
            </p:txBody>
          </p:sp>
        </p:grpSp>
        <p:sp>
          <p:nvSpPr>
            <p:cNvPr id="129" name="Shape 129"/>
            <p:cNvSpPr/>
            <p:nvPr/>
          </p:nvSpPr>
          <p:spPr>
            <a:xfrm>
              <a:off x="0" y="0"/>
              <a:ext cx="342901" cy="342901"/>
            </a:xfrm>
            <a:prstGeom prst="roundRect">
              <a:avLst>
                <a:gd name="adj" fmla="val 22223"/>
              </a:avLst>
            </a:prstGeom>
            <a:noFill/>
            <a:ln w="25400" cap="flat">
              <a:solidFill>
                <a:srgbClr val="008000"/>
              </a:solidFill>
              <a:prstDash val="solid"/>
              <a:miter lim="800000"/>
            </a:ln>
            <a:effectLst/>
          </p:spPr>
          <p:txBody>
            <a:bodyPr wrap="square" lIns="34289" tIns="34289" rIns="34289" bIns="34289" numCol="1" anchor="ctr">
              <a:noAutofit/>
            </a:bodyPr>
            <a:lstStyle/>
            <a:p>
              <a:pPr algn="ctr" defTabSz="457200">
                <a:defRPr sz="1200">
                  <a:solidFill>
                    <a:srgbClr val="FFFFFF"/>
                  </a:solidFill>
                </a:defRPr>
              </a:pPr>
              <a:endParaRPr sz="1200">
                <a:solidFill>
                  <a:srgbClr val="FFFFFF"/>
                </a:solidFill>
              </a:endParaRPr>
            </a:p>
          </p:txBody>
        </p:sp>
      </p:grpSp>
      <p:grpSp>
        <p:nvGrpSpPr>
          <p:cNvPr id="141" name="Group 141"/>
          <p:cNvGrpSpPr/>
          <p:nvPr/>
        </p:nvGrpSpPr>
        <p:grpSpPr>
          <a:xfrm>
            <a:off x="4967215" y="1614858"/>
            <a:ext cx="3364174" cy="1157118"/>
            <a:chOff x="0" y="-1"/>
            <a:chExt cx="3364173" cy="867836"/>
          </a:xfrm>
        </p:grpSpPr>
        <p:sp>
          <p:nvSpPr>
            <p:cNvPr id="131" name="Shape 131"/>
            <p:cNvSpPr/>
            <p:nvPr/>
          </p:nvSpPr>
          <p:spPr>
            <a:xfrm>
              <a:off x="2240" y="-1"/>
              <a:ext cx="171452" cy="171451"/>
            </a:xfrm>
            <a:prstGeom prst="rect">
              <a:avLst/>
            </a:prstGeom>
            <a:solidFill>
              <a:srgbClr val="0080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32" name="Shape 132"/>
            <p:cNvSpPr/>
            <p:nvPr/>
          </p:nvSpPr>
          <p:spPr>
            <a:xfrm>
              <a:off x="2240" y="513330"/>
              <a:ext cx="171452" cy="171452"/>
            </a:xfrm>
            <a:prstGeom prst="rect">
              <a:avLst/>
            </a:prstGeom>
            <a:solidFill>
              <a:srgbClr val="FF66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33" name="Shape 133"/>
            <p:cNvSpPr/>
            <p:nvPr/>
          </p:nvSpPr>
          <p:spPr>
            <a:xfrm>
              <a:off x="2240" y="171450"/>
              <a:ext cx="171452" cy="171451"/>
            </a:xfrm>
            <a:prstGeom prst="rect">
              <a:avLst/>
            </a:prstGeom>
            <a:solidFill>
              <a:srgbClr val="00FF8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34" name="Shape 134"/>
            <p:cNvSpPr/>
            <p:nvPr/>
          </p:nvSpPr>
          <p:spPr>
            <a:xfrm>
              <a:off x="0" y="676931"/>
              <a:ext cx="171451" cy="171452"/>
            </a:xfrm>
            <a:prstGeom prst="rect">
              <a:avLst/>
            </a:prstGeom>
            <a:solidFill>
              <a:srgbClr val="FF00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35" name="Shape 135"/>
            <p:cNvSpPr/>
            <p:nvPr/>
          </p:nvSpPr>
          <p:spPr>
            <a:xfrm>
              <a:off x="2240" y="334394"/>
              <a:ext cx="171452" cy="171452"/>
            </a:xfrm>
            <a:prstGeom prst="rect">
              <a:avLst/>
            </a:prstGeom>
            <a:solidFill>
              <a:srgbClr val="FFFF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36" name="Shape 136"/>
            <p:cNvSpPr/>
            <p:nvPr/>
          </p:nvSpPr>
          <p:spPr>
            <a:xfrm>
              <a:off x="294180" y="654317"/>
              <a:ext cx="2076845"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dirty="0">
                  <a:solidFill>
                    <a:srgbClr val="1F497D"/>
                  </a:solidFill>
                </a:rPr>
                <a:t>No testing of this type at all</a:t>
              </a:r>
            </a:p>
          </p:txBody>
        </p:sp>
        <p:sp>
          <p:nvSpPr>
            <p:cNvPr id="137" name="Shape 137"/>
            <p:cNvSpPr/>
            <p:nvPr/>
          </p:nvSpPr>
          <p:spPr>
            <a:xfrm>
              <a:off x="294180" y="491297"/>
              <a:ext cx="3049567"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a:solidFill>
                    <a:srgbClr val="1F497D"/>
                  </a:solidFill>
                </a:rPr>
                <a:t>Some testing but less than 30% coverage</a:t>
              </a:r>
            </a:p>
          </p:txBody>
        </p:sp>
        <p:sp>
          <p:nvSpPr>
            <p:cNvPr id="138" name="Shape 138"/>
            <p:cNvSpPr/>
            <p:nvPr/>
          </p:nvSpPr>
          <p:spPr>
            <a:xfrm>
              <a:off x="294180" y="328279"/>
              <a:ext cx="2783419"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a:solidFill>
                    <a:srgbClr val="1F497D"/>
                  </a:solidFill>
                </a:rPr>
                <a:t>Partial testing 30% &lt;  coverage &lt; 70%</a:t>
              </a:r>
            </a:p>
          </p:txBody>
        </p:sp>
        <p:sp>
          <p:nvSpPr>
            <p:cNvPr id="139" name="Shape 139"/>
            <p:cNvSpPr/>
            <p:nvPr/>
          </p:nvSpPr>
          <p:spPr>
            <a:xfrm>
              <a:off x="294180" y="165261"/>
              <a:ext cx="3069993"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a:solidFill>
                    <a:srgbClr val="1F497D"/>
                  </a:solidFill>
                </a:rPr>
                <a:t>Significant testing 70% &lt;  coverage &lt; 95%</a:t>
              </a:r>
            </a:p>
          </p:txBody>
        </p:sp>
        <p:sp>
          <p:nvSpPr>
            <p:cNvPr id="140" name="Shape 140"/>
            <p:cNvSpPr/>
            <p:nvPr/>
          </p:nvSpPr>
          <p:spPr>
            <a:xfrm>
              <a:off x="294180" y="2243"/>
              <a:ext cx="1481431"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a:solidFill>
                    <a:srgbClr val="1F497D"/>
                  </a:solidFill>
                </a:rPr>
                <a:t>Complete coverage</a:t>
              </a:r>
            </a:p>
          </p:txBody>
        </p:sp>
      </p:grpSp>
      <p:grpSp>
        <p:nvGrpSpPr>
          <p:cNvPr id="152" name="Group 152"/>
          <p:cNvGrpSpPr/>
          <p:nvPr/>
        </p:nvGrpSpPr>
        <p:grpSpPr>
          <a:xfrm>
            <a:off x="4999784" y="4733366"/>
            <a:ext cx="3631989" cy="1157118"/>
            <a:chOff x="-1" y="-1"/>
            <a:chExt cx="3631987" cy="867836"/>
          </a:xfrm>
        </p:grpSpPr>
        <p:sp>
          <p:nvSpPr>
            <p:cNvPr id="142" name="Shape 142"/>
            <p:cNvSpPr/>
            <p:nvPr/>
          </p:nvSpPr>
          <p:spPr>
            <a:xfrm>
              <a:off x="2240" y="-1"/>
              <a:ext cx="171451" cy="171451"/>
            </a:xfrm>
            <a:prstGeom prst="rect">
              <a:avLst/>
            </a:prstGeom>
            <a:solidFill>
              <a:srgbClr val="0080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43" name="Shape 143"/>
            <p:cNvSpPr/>
            <p:nvPr/>
          </p:nvSpPr>
          <p:spPr>
            <a:xfrm>
              <a:off x="2240" y="513330"/>
              <a:ext cx="171451" cy="171452"/>
            </a:xfrm>
            <a:prstGeom prst="rect">
              <a:avLst/>
            </a:prstGeom>
            <a:solidFill>
              <a:srgbClr val="FF66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44" name="Shape 144"/>
            <p:cNvSpPr/>
            <p:nvPr/>
          </p:nvSpPr>
          <p:spPr>
            <a:xfrm>
              <a:off x="2240" y="171450"/>
              <a:ext cx="171451" cy="171451"/>
            </a:xfrm>
            <a:prstGeom prst="rect">
              <a:avLst/>
            </a:prstGeom>
            <a:solidFill>
              <a:srgbClr val="00FF8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45" name="Shape 145"/>
            <p:cNvSpPr/>
            <p:nvPr/>
          </p:nvSpPr>
          <p:spPr>
            <a:xfrm>
              <a:off x="-1" y="676931"/>
              <a:ext cx="171451" cy="171452"/>
            </a:xfrm>
            <a:prstGeom prst="rect">
              <a:avLst/>
            </a:prstGeom>
            <a:solidFill>
              <a:srgbClr val="FF00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46" name="Shape 146"/>
            <p:cNvSpPr/>
            <p:nvPr/>
          </p:nvSpPr>
          <p:spPr>
            <a:xfrm>
              <a:off x="2240" y="334394"/>
              <a:ext cx="171451" cy="171452"/>
            </a:xfrm>
            <a:prstGeom prst="rect">
              <a:avLst/>
            </a:prstGeom>
            <a:solidFill>
              <a:srgbClr val="FFFF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47" name="Shape 147"/>
            <p:cNvSpPr/>
            <p:nvPr/>
          </p:nvSpPr>
          <p:spPr>
            <a:xfrm>
              <a:off x="294180" y="654317"/>
              <a:ext cx="1569708"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a:solidFill>
                    <a:srgbClr val="1F497D"/>
                  </a:solidFill>
                </a:rPr>
                <a:t>No automation at all</a:t>
              </a:r>
            </a:p>
          </p:txBody>
        </p:sp>
        <p:sp>
          <p:nvSpPr>
            <p:cNvPr id="148" name="Shape 148"/>
            <p:cNvSpPr/>
            <p:nvPr/>
          </p:nvSpPr>
          <p:spPr>
            <a:xfrm>
              <a:off x="294180" y="491297"/>
              <a:ext cx="2455992"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a:solidFill>
                    <a:srgbClr val="1F497D"/>
                  </a:solidFill>
                </a:rPr>
                <a:t>Some automation, less than 30%</a:t>
              </a:r>
            </a:p>
          </p:txBody>
        </p:sp>
        <p:sp>
          <p:nvSpPr>
            <p:cNvPr id="149" name="Shape 149"/>
            <p:cNvSpPr/>
            <p:nvPr/>
          </p:nvSpPr>
          <p:spPr>
            <a:xfrm>
              <a:off x="294180" y="328279"/>
              <a:ext cx="3051232"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a:solidFill>
                    <a:srgbClr val="1F497D"/>
                  </a:solidFill>
                </a:rPr>
                <a:t>Partial automation, between 30 and 70%</a:t>
              </a:r>
            </a:p>
          </p:txBody>
        </p:sp>
        <p:sp>
          <p:nvSpPr>
            <p:cNvPr id="150" name="Shape 150"/>
            <p:cNvSpPr/>
            <p:nvPr/>
          </p:nvSpPr>
          <p:spPr>
            <a:xfrm>
              <a:off x="294180" y="165261"/>
              <a:ext cx="3337806"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dirty="0">
                  <a:solidFill>
                    <a:srgbClr val="1F497D"/>
                  </a:solidFill>
                </a:rPr>
                <a:t>Significant automation, between 70 and 95%</a:t>
              </a:r>
            </a:p>
          </p:txBody>
        </p:sp>
        <p:sp>
          <p:nvSpPr>
            <p:cNvPr id="151" name="Shape 151"/>
            <p:cNvSpPr/>
            <p:nvPr/>
          </p:nvSpPr>
          <p:spPr>
            <a:xfrm>
              <a:off x="294180" y="2243"/>
              <a:ext cx="1258675"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a:solidFill>
                    <a:srgbClr val="1F497D"/>
                  </a:solidFill>
                </a:rPr>
                <a:t>Fully automated </a:t>
              </a:r>
            </a:p>
          </p:txBody>
        </p:sp>
      </p:grpSp>
      <p:sp>
        <p:nvSpPr>
          <p:cNvPr id="153" name="Shape 153"/>
          <p:cNvSpPr/>
          <p:nvPr/>
        </p:nvSpPr>
        <p:spPr>
          <a:xfrm flipH="1">
            <a:off x="4167226" y="2733403"/>
            <a:ext cx="815534" cy="153891"/>
          </a:xfrm>
          <a:prstGeom prst="line">
            <a:avLst/>
          </a:prstGeom>
          <a:ln w="3175">
            <a:solidFill>
              <a:schemeClr val="tx1">
                <a:lumMod val="65000"/>
                <a:lumOff val="35000"/>
              </a:schemeClr>
            </a:solidFill>
            <a:miter/>
            <a:tailEnd type="triangle"/>
          </a:ln>
        </p:spPr>
        <p:txBody>
          <a:bodyPr lIns="34289" tIns="34289" rIns="34289" bIns="34289"/>
          <a:lstStyle/>
          <a:p>
            <a:pPr defTabSz="457200">
              <a:defRPr sz="900">
                <a:latin typeface="+mj-lt"/>
                <a:ea typeface="+mj-ea"/>
                <a:cs typeface="+mj-cs"/>
                <a:sym typeface="Helvetica"/>
              </a:defRPr>
            </a:pPr>
            <a:endParaRPr sz="900">
              <a:solidFill>
                <a:prstClr val="black"/>
              </a:solidFill>
              <a:sym typeface="Helvetica"/>
            </a:endParaRPr>
          </a:p>
        </p:txBody>
      </p:sp>
      <p:sp>
        <p:nvSpPr>
          <p:cNvPr id="154" name="Shape 154"/>
          <p:cNvSpPr/>
          <p:nvPr/>
        </p:nvSpPr>
        <p:spPr>
          <a:xfrm>
            <a:off x="4982758" y="2860875"/>
            <a:ext cx="2486150" cy="28469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a:defRPr sz="1000"/>
            </a:lvl1pPr>
          </a:lstStyle>
          <a:p>
            <a:pPr defTabSz="457200">
              <a:defRPr sz="1800"/>
            </a:pPr>
            <a:r>
              <a:rPr sz="1400">
                <a:solidFill>
                  <a:srgbClr val="1F497D"/>
                </a:solidFill>
              </a:rPr>
              <a:t>Coverage for each type of testing</a:t>
            </a:r>
          </a:p>
        </p:txBody>
      </p:sp>
      <p:sp>
        <p:nvSpPr>
          <p:cNvPr id="155" name="Shape 155"/>
          <p:cNvSpPr/>
          <p:nvPr/>
        </p:nvSpPr>
        <p:spPr>
          <a:xfrm flipH="1" flipV="1">
            <a:off x="4752748" y="4349024"/>
            <a:ext cx="388159" cy="297261"/>
          </a:xfrm>
          <a:prstGeom prst="line">
            <a:avLst/>
          </a:prstGeom>
          <a:ln w="3175">
            <a:solidFill>
              <a:srgbClr val="595959"/>
            </a:solidFill>
            <a:miter/>
            <a:tailEnd type="triangle"/>
          </a:ln>
        </p:spPr>
        <p:txBody>
          <a:bodyPr lIns="34289" tIns="34289" rIns="34289" bIns="34289"/>
          <a:lstStyle/>
          <a:p>
            <a:pPr defTabSz="457200">
              <a:defRPr sz="900">
                <a:latin typeface="+mj-lt"/>
                <a:ea typeface="+mj-ea"/>
                <a:cs typeface="+mj-cs"/>
                <a:sym typeface="Helvetica"/>
              </a:defRPr>
            </a:pPr>
            <a:endParaRPr sz="900">
              <a:solidFill>
                <a:prstClr val="black"/>
              </a:solidFill>
              <a:sym typeface="Helvetica"/>
            </a:endParaRPr>
          </a:p>
        </p:txBody>
      </p:sp>
      <p:sp>
        <p:nvSpPr>
          <p:cNvPr id="156" name="Shape 156"/>
          <p:cNvSpPr/>
          <p:nvPr/>
        </p:nvSpPr>
        <p:spPr>
          <a:xfrm>
            <a:off x="5011779" y="4195136"/>
            <a:ext cx="1850322" cy="28469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a:defRPr sz="1000"/>
            </a:lvl1pPr>
          </a:lstStyle>
          <a:p>
            <a:pPr defTabSz="457200">
              <a:defRPr sz="1800"/>
            </a:pPr>
            <a:r>
              <a:rPr sz="1400" dirty="0">
                <a:solidFill>
                  <a:srgbClr val="1F497D"/>
                </a:solidFill>
              </a:rPr>
              <a:t>Level of test automation </a:t>
            </a:r>
          </a:p>
        </p:txBody>
      </p:sp>
      <p:sp>
        <p:nvSpPr>
          <p:cNvPr id="157" name="Shape 157"/>
          <p:cNvSpPr/>
          <p:nvPr/>
        </p:nvSpPr>
        <p:spPr>
          <a:xfrm>
            <a:off x="855112" y="1763184"/>
            <a:ext cx="3858444" cy="4318000"/>
          </a:xfrm>
          <a:prstGeom prst="roundRect">
            <a:avLst>
              <a:gd name="adj" fmla="val 24400"/>
            </a:avLst>
          </a:prstGeom>
          <a:ln w="38100">
            <a:solidFill>
              <a:srgbClr val="3366FF"/>
            </a:solidFill>
            <a:miter/>
          </a:ln>
        </p:spPr>
        <p:txBody>
          <a:bodyPr lIns="34289" tIns="34289" rIns="34289" bIns="34289" anchor="ctr"/>
          <a:lstStyle/>
          <a:p>
            <a:pPr algn="ctr" defTabSz="457200">
              <a:defRPr sz="1200">
                <a:solidFill>
                  <a:srgbClr val="FFFFFF"/>
                </a:solidFill>
              </a:defRPr>
            </a:pPr>
            <a:endParaRPr sz="1600">
              <a:solidFill>
                <a:prstClr val="white"/>
              </a:solidFill>
            </a:endParaRPr>
          </a:p>
        </p:txBody>
      </p:sp>
      <p:sp>
        <p:nvSpPr>
          <p:cNvPr id="2" name="Title 1"/>
          <p:cNvSpPr>
            <a:spLocks noGrp="1"/>
          </p:cNvSpPr>
          <p:nvPr>
            <p:ph type="title"/>
          </p:nvPr>
        </p:nvSpPr>
        <p:spPr/>
        <p:txBody>
          <a:bodyPr>
            <a:normAutofit/>
          </a:bodyPr>
          <a:lstStyle/>
          <a:p>
            <a:r>
              <a:rPr lang="en-US" sz="2800" dirty="0" smtClean="0"/>
              <a:t>Legend</a:t>
            </a:r>
            <a:endParaRPr lang="en-US" sz="2800" dirty="0"/>
          </a:p>
        </p:txBody>
      </p:sp>
    </p:spTree>
    <p:extLst>
      <p:ext uri="{BB962C8B-B14F-4D97-AF65-F5344CB8AC3E}">
        <p14:creationId xmlns:p14="http://schemas.microsoft.com/office/powerpoint/2010/main" val="418990256"/>
      </p:ext>
    </p:extLst>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Testing Strategies for CI</a:t>
            </a:r>
            <a:endParaRPr lang="en-US" dirty="0"/>
          </a:p>
        </p:txBody>
      </p:sp>
      <p:pic>
        <p:nvPicPr>
          <p:cNvPr id="6" name="Picture 5"/>
          <p:cNvPicPr>
            <a:picLocks noChangeAspect="1"/>
          </p:cNvPicPr>
          <p:nvPr/>
        </p:nvPicPr>
        <p:blipFill>
          <a:blip r:embed="rId2"/>
          <a:stretch>
            <a:fillRect/>
          </a:stretch>
        </p:blipFill>
        <p:spPr>
          <a:xfrm>
            <a:off x="794251" y="1615829"/>
            <a:ext cx="7555498" cy="4556369"/>
          </a:xfrm>
          <a:prstGeom prst="rect">
            <a:avLst/>
          </a:prstGeom>
        </p:spPr>
      </p:pic>
      <p:sp>
        <p:nvSpPr>
          <p:cNvPr id="7" name="TextBox 6"/>
          <p:cNvSpPr txBox="1"/>
          <p:nvPr/>
        </p:nvSpPr>
        <p:spPr>
          <a:xfrm>
            <a:off x="4747846" y="6141021"/>
            <a:ext cx="4396154" cy="769441"/>
          </a:xfrm>
          <a:prstGeom prst="rect">
            <a:avLst/>
          </a:prstGeom>
          <a:noFill/>
        </p:spPr>
        <p:txBody>
          <a:bodyPr wrap="square" rtlCol="0">
            <a:spAutoFit/>
          </a:bodyPr>
          <a:lstStyle/>
          <a:p>
            <a:pPr defTabSz="457200"/>
            <a:r>
              <a:rPr lang="en-US" sz="1100" dirty="0" err="1">
                <a:solidFill>
                  <a:prstClr val="black"/>
                </a:solidFill>
              </a:rPr>
              <a:t>Haritha</a:t>
            </a:r>
            <a:r>
              <a:rPr lang="en-US" sz="1100" dirty="0">
                <a:solidFill>
                  <a:prstClr val="black"/>
                </a:solidFill>
              </a:rPr>
              <a:t> </a:t>
            </a:r>
            <a:r>
              <a:rPr lang="en-US" sz="1100" dirty="0" err="1">
                <a:solidFill>
                  <a:prstClr val="black"/>
                </a:solidFill>
              </a:rPr>
              <a:t>Gangineni</a:t>
            </a:r>
            <a:r>
              <a:rPr lang="en-US" sz="1100" dirty="0">
                <a:solidFill>
                  <a:prstClr val="black"/>
                </a:solidFill>
              </a:rPr>
              <a:t> Sarah Jamil: Testing Strategies to Support Continuous Integration for Complex Systems. Master’s thesis in Software Engineering, Chalmers and University of Gothenburg, 2016 </a:t>
            </a:r>
          </a:p>
          <a:p>
            <a:pPr defTabSz="457200"/>
            <a:r>
              <a:rPr lang="en-US" sz="1100" dirty="0">
                <a:solidFill>
                  <a:prstClr val="black"/>
                </a:solidFill>
              </a:rPr>
              <a:t> </a:t>
            </a:r>
          </a:p>
        </p:txBody>
      </p:sp>
      <p:sp>
        <p:nvSpPr>
          <p:cNvPr id="8" name="TextBox 7"/>
          <p:cNvSpPr txBox="1"/>
          <p:nvPr/>
        </p:nvSpPr>
        <p:spPr>
          <a:xfrm>
            <a:off x="7157920" y="896649"/>
            <a:ext cx="1528880"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defTabSz="457200"/>
            <a:r>
              <a:rPr lang="en-US" dirty="0">
                <a:solidFill>
                  <a:prstClr val="black"/>
                </a:solidFill>
              </a:rPr>
              <a:t>+ </a:t>
            </a:r>
            <a:r>
              <a:rPr lang="en-US">
                <a:solidFill>
                  <a:prstClr val="black"/>
                </a:solidFill>
              </a:rPr>
              <a:t>Test lifecycle</a:t>
            </a:r>
          </a:p>
        </p:txBody>
      </p:sp>
      <p:sp>
        <p:nvSpPr>
          <p:cNvPr id="10" name="Footer Placeholder 9"/>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11" name="Slide Number Placeholder 10"/>
          <p:cNvSpPr>
            <a:spLocks noGrp="1"/>
          </p:cNvSpPr>
          <p:nvPr>
            <p:ph type="sldNum" sz="quarter" idx="12"/>
          </p:nvPr>
        </p:nvSpPr>
        <p:spPr/>
        <p:txBody>
          <a:bodyPr/>
          <a:lstStyle/>
          <a:p>
            <a:fld id="{112474B8-E05E-194A-B83E-2067B031ADBA}"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370354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86691" y="2313709"/>
            <a:ext cx="1132233" cy="369332"/>
          </a:xfrm>
          <a:prstGeom prst="rect">
            <a:avLst/>
          </a:prstGeom>
          <a:noFill/>
        </p:spPr>
        <p:txBody>
          <a:bodyPr wrap="none" rtlCol="0">
            <a:spAutoFit/>
          </a:bodyPr>
          <a:lstStyle/>
          <a:p>
            <a:r>
              <a:rPr lang="en-US" dirty="0" smtClean="0"/>
              <a:t>CCTS here</a:t>
            </a:r>
            <a:endParaRPr lang="en-US" dirty="0"/>
          </a:p>
        </p:txBody>
      </p:sp>
    </p:spTree>
    <p:extLst>
      <p:ext uri="{BB962C8B-B14F-4D97-AF65-F5344CB8AC3E}">
        <p14:creationId xmlns:p14="http://schemas.microsoft.com/office/powerpoint/2010/main" val="11333967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test prioritization &amp; selection?</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Large product, many integration tests</a:t>
            </a:r>
          </a:p>
          <a:p>
            <a:pPr lvl="1"/>
            <a:r>
              <a:rPr lang="en-US" dirty="0" smtClean="0"/>
              <a:t>Days or even weeks to run them all</a:t>
            </a:r>
          </a:p>
          <a:p>
            <a:pPr lvl="1"/>
            <a:endParaRPr lang="en-US" dirty="0"/>
          </a:p>
          <a:p>
            <a:endParaRPr lang="en-US" dirty="0" smtClean="0"/>
          </a:p>
          <a:p>
            <a:r>
              <a:rPr lang="en-US" dirty="0" smtClean="0"/>
              <a:t>Continuous X = quick feedback</a:t>
            </a:r>
          </a:p>
          <a:p>
            <a:pPr lvl="1"/>
            <a:r>
              <a:rPr lang="en-US" dirty="0" smtClean="0"/>
              <a:t>“We have 2h. Run the most important tests.”</a:t>
            </a:r>
          </a:p>
          <a:p>
            <a:pPr lvl="1"/>
            <a:r>
              <a:rPr lang="en-US" dirty="0" smtClean="0"/>
              <a:t>“As a cross-functional team, I want to run important integration tests regularly so that integration will be smooth.”</a:t>
            </a:r>
          </a:p>
          <a:p>
            <a:pPr lvl="1"/>
            <a:r>
              <a:rPr lang="en-US" dirty="0" smtClean="0"/>
              <a:t>“As an integration tester, I want to give feedback to developers as quickly as </a:t>
            </a:r>
            <a:r>
              <a:rPr lang="en-US" dirty="0" err="1" smtClean="0"/>
              <a:t>possibe</a:t>
            </a:r>
            <a:r>
              <a:rPr lang="en-US" dirty="0" smtClean="0"/>
              <a:t>.”</a:t>
            </a: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474B8-E05E-194A-B83E-2067B031ADBA}" type="slidenum">
              <a:rPr lang="en-US" smtClean="0">
                <a:solidFill>
                  <a:prstClr val="black">
                    <a:tint val="75000"/>
                  </a:prstClr>
                </a:solidFill>
              </a:rPr>
              <a:pPr/>
              <a:t>29</a:t>
            </a:fld>
            <a:endParaRPr lang="en-US">
              <a:solidFill>
                <a:prstClr val="black">
                  <a:tint val="75000"/>
                </a:prstClr>
              </a:solidFill>
            </a:endParaRPr>
          </a:p>
        </p:txBody>
      </p:sp>
      <p:sp>
        <p:nvSpPr>
          <p:cNvPr id="6" name="Lightning Bolt 5"/>
          <p:cNvSpPr/>
          <p:nvPr/>
        </p:nvSpPr>
        <p:spPr>
          <a:xfrm>
            <a:off x="3478682" y="2499405"/>
            <a:ext cx="843658" cy="737530"/>
          </a:xfrm>
          <a:prstGeom prst="lightningBol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a:endParaRPr lang="en-US">
              <a:solidFill>
                <a:prstClr val="black"/>
              </a:solidFill>
            </a:endParaRPr>
          </a:p>
        </p:txBody>
      </p:sp>
    </p:spTree>
    <p:extLst>
      <p:ext uri="{BB962C8B-B14F-4D97-AF65-F5344CB8AC3E}">
        <p14:creationId xmlns:p14="http://schemas.microsoft.com/office/powerpoint/2010/main" val="8191779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CFFCC"/>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Definition of Continuous X</a:t>
            </a:r>
            <a:endParaRPr lang="en-US" dirty="0"/>
          </a:p>
        </p:txBody>
      </p:sp>
      <p:sp>
        <p:nvSpPr>
          <p:cNvPr id="7" name="Text Placeholder 6"/>
          <p:cNvSpPr>
            <a:spLocks noGrp="1"/>
          </p:cNvSpPr>
          <p:nvPr>
            <p:ph type="body" idx="1"/>
          </p:nvPr>
        </p:nvSpPr>
        <p:spPr/>
        <p:txBody>
          <a:bodyPr/>
          <a:lstStyle/>
          <a:p>
            <a:r>
              <a:rPr lang="en-US" b="1" dirty="0" smtClean="0"/>
              <a:t>Part 1: </a:t>
            </a:r>
            <a:br>
              <a:rPr lang="en-US" b="1" dirty="0" smtClean="0"/>
            </a:br>
            <a:r>
              <a:rPr lang="en-US" dirty="0" smtClean="0"/>
              <a:t>What is Continuous Integration (Delivery, Deployment) and why is it important</a:t>
            </a:r>
            <a:endParaRPr lang="en-US" dirty="0"/>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3</a:t>
            </a:fld>
            <a:endParaRPr lang="en-US">
              <a:solidFill>
                <a:prstClr val="black">
                  <a:tint val="75000"/>
                </a:prstClr>
              </a:solidFill>
            </a:endParaRPr>
          </a:p>
        </p:txBody>
      </p:sp>
    </p:spTree>
    <p:extLst>
      <p:ext uri="{BB962C8B-B14F-4D97-AF65-F5344CB8AC3E}">
        <p14:creationId xmlns:p14="http://schemas.microsoft.com/office/powerpoint/2010/main" val="13947751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Recommending tests (idea)</a:t>
            </a:r>
            <a:endParaRPr lang="en-US" dirty="0"/>
          </a:p>
        </p:txBody>
      </p:sp>
      <p:sp>
        <p:nvSpPr>
          <p:cNvPr id="3" name="Content Placeholder 2"/>
          <p:cNvSpPr>
            <a:spLocks noGrp="1"/>
          </p:cNvSpPr>
          <p:nvPr>
            <p:ph idx="1"/>
          </p:nvPr>
        </p:nvSpPr>
        <p:spPr>
          <a:xfrm>
            <a:off x="457200" y="1600200"/>
            <a:ext cx="5975096" cy="4525963"/>
          </a:xfrm>
        </p:spPr>
        <p:txBody>
          <a:bodyPr/>
          <a:lstStyle/>
          <a:p>
            <a:r>
              <a:rPr lang="en-US" dirty="0" smtClean="0"/>
              <a:t>Prioritize tests based on </a:t>
            </a:r>
            <a:r>
              <a:rPr lang="en-US" dirty="0" err="1" smtClean="0"/>
              <a:t>heatmap</a:t>
            </a:r>
            <a:endParaRPr lang="en-US" dirty="0" smtClean="0"/>
          </a:p>
          <a:p>
            <a:pPr lvl="1"/>
            <a:r>
              <a:rPr lang="en-US" dirty="0" smtClean="0"/>
              <a:t>Collect which modules/components where changed</a:t>
            </a:r>
          </a:p>
          <a:p>
            <a:pPr lvl="1"/>
            <a:r>
              <a:rPr lang="en-US" dirty="0" smtClean="0"/>
              <a:t>Sort tests by frequency that the failed in connection with collected changes</a:t>
            </a:r>
          </a:p>
          <a:p>
            <a:pPr lvl="1"/>
            <a:r>
              <a:rPr lang="en-US" dirty="0" smtClean="0"/>
              <a:t>Cut off list by some criteria</a:t>
            </a:r>
            <a:endParaRPr lang="en-US" dirty="0"/>
          </a:p>
        </p:txBody>
      </p:sp>
      <p:pic>
        <p:nvPicPr>
          <p:cNvPr id="4" name="Picture 3" descr="Description: heatmap"/>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432296" y="2260637"/>
            <a:ext cx="2664296" cy="3307402"/>
          </a:xfrm>
          <a:prstGeom prst="rect">
            <a:avLst/>
          </a:prstGeom>
          <a:noFill/>
          <a:ln>
            <a:noFill/>
          </a:ln>
        </p:spPr>
      </p:pic>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30</a:t>
            </a:fld>
            <a:endParaRPr lang="en-US">
              <a:solidFill>
                <a:prstClr val="black">
                  <a:tint val="75000"/>
                </a:prstClr>
              </a:solidFill>
            </a:endParaRPr>
          </a:p>
        </p:txBody>
      </p:sp>
    </p:spTree>
    <p:extLst>
      <p:ext uri="{BB962C8B-B14F-4D97-AF65-F5344CB8AC3E}">
        <p14:creationId xmlns:p14="http://schemas.microsoft.com/office/powerpoint/2010/main" val="4059598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1</a:t>
            </a:r>
            <a:endParaRPr lang="en-US" dirty="0"/>
          </a:p>
        </p:txBody>
      </p:sp>
      <p:pic>
        <p:nvPicPr>
          <p:cNvPr id="4" name="Picture 3"/>
          <p:cNvPicPr>
            <a:picLocks noChangeAspect="1"/>
          </p:cNvPicPr>
          <p:nvPr/>
        </p:nvPicPr>
        <p:blipFill>
          <a:blip r:embed="rId2"/>
          <a:stretch>
            <a:fillRect/>
          </a:stretch>
        </p:blipFill>
        <p:spPr>
          <a:xfrm>
            <a:off x="323528" y="2510955"/>
            <a:ext cx="3530600" cy="2476500"/>
          </a:xfrm>
          <a:prstGeom prst="rect">
            <a:avLst/>
          </a:prstGeom>
        </p:spPr>
      </p:pic>
      <p:sp>
        <p:nvSpPr>
          <p:cNvPr id="5" name="TextBox 4"/>
          <p:cNvSpPr txBox="1"/>
          <p:nvPr/>
        </p:nvSpPr>
        <p:spPr>
          <a:xfrm>
            <a:off x="323528" y="5031235"/>
            <a:ext cx="3475230" cy="461665"/>
          </a:xfrm>
          <a:prstGeom prst="rect">
            <a:avLst/>
          </a:prstGeom>
          <a:noFill/>
        </p:spPr>
        <p:txBody>
          <a:bodyPr wrap="none" rtlCol="0">
            <a:spAutoFit/>
          </a:bodyPr>
          <a:lstStyle/>
          <a:p>
            <a:pPr defTabSz="457200"/>
            <a:r>
              <a:rPr lang="en-US" dirty="0">
                <a:solidFill>
                  <a:prstClr val="black"/>
                </a:solidFill>
              </a:rPr>
              <a:t>Starting from a </a:t>
            </a:r>
            <a:r>
              <a:rPr lang="en-US" dirty="0" err="1">
                <a:solidFill>
                  <a:prstClr val="black"/>
                </a:solidFill>
              </a:rPr>
              <a:t>heatmap</a:t>
            </a:r>
            <a:r>
              <a:rPr lang="en-US" dirty="0">
                <a:solidFill>
                  <a:prstClr val="black"/>
                </a:solidFill>
              </a:rPr>
              <a:t>…</a:t>
            </a:r>
          </a:p>
        </p:txBody>
      </p:sp>
      <p:graphicFrame>
        <p:nvGraphicFramePr>
          <p:cNvPr id="6" name="Chart 5"/>
          <p:cNvGraphicFramePr>
            <a:graphicFrameLocks/>
          </p:cNvGraphicFramePr>
          <p:nvPr>
            <p:extLst/>
          </p:nvPr>
        </p:nvGraphicFramePr>
        <p:xfrm>
          <a:off x="4572000" y="229493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4590621" y="5031235"/>
            <a:ext cx="4577395" cy="461665"/>
          </a:xfrm>
          <a:prstGeom prst="rect">
            <a:avLst/>
          </a:prstGeom>
          <a:noFill/>
        </p:spPr>
        <p:txBody>
          <a:bodyPr wrap="none" rtlCol="0">
            <a:spAutoFit/>
          </a:bodyPr>
          <a:lstStyle/>
          <a:p>
            <a:pPr defTabSz="457200"/>
            <a:r>
              <a:rPr lang="en-US" dirty="0">
                <a:solidFill>
                  <a:prstClr val="black"/>
                </a:solidFill>
              </a:rPr>
              <a:t>…we can understand test efficiency</a:t>
            </a: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2474B8-E05E-194A-B83E-2067B031ADBA}"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11449486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a:t>
            </a:r>
            <a:endParaRPr lang="en-US" dirty="0"/>
          </a:p>
        </p:txBody>
      </p:sp>
      <p:graphicFrame>
        <p:nvGraphicFramePr>
          <p:cNvPr id="4" name="Chart 3"/>
          <p:cNvGraphicFramePr>
            <a:graphicFrameLocks/>
          </p:cNvGraphicFramePr>
          <p:nvPr>
            <p:extLst/>
          </p:nvPr>
        </p:nvGraphicFramePr>
        <p:xfrm>
          <a:off x="9368" y="2132856"/>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nvPr>
        </p:nvGraphicFramePr>
        <p:xfrm>
          <a:off x="4572000" y="2132856"/>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619672" y="5229200"/>
            <a:ext cx="4940174" cy="461665"/>
          </a:xfrm>
          <a:prstGeom prst="rect">
            <a:avLst/>
          </a:prstGeom>
          <a:noFill/>
        </p:spPr>
        <p:txBody>
          <a:bodyPr wrap="none" rtlCol="0">
            <a:spAutoFit/>
          </a:bodyPr>
          <a:lstStyle/>
          <a:p>
            <a:pPr defTabSz="457200"/>
            <a:r>
              <a:rPr lang="en-US" dirty="0">
                <a:solidFill>
                  <a:prstClr val="black"/>
                </a:solidFill>
              </a:rPr>
              <a:t>We can prioritize these tests (=sorting)</a:t>
            </a:r>
          </a:p>
        </p:txBody>
      </p:sp>
      <p:sp>
        <p:nvSpPr>
          <p:cNvPr id="7" name="TextBox 6"/>
          <p:cNvSpPr txBox="1"/>
          <p:nvPr/>
        </p:nvSpPr>
        <p:spPr>
          <a:xfrm>
            <a:off x="4444532" y="5984814"/>
            <a:ext cx="2415445" cy="461665"/>
          </a:xfrm>
          <a:prstGeom prst="rect">
            <a:avLst/>
          </a:prstGeom>
          <a:noFill/>
        </p:spPr>
        <p:txBody>
          <a:bodyPr wrap="none" rtlCol="0">
            <a:spAutoFit/>
          </a:bodyPr>
          <a:lstStyle/>
          <a:p>
            <a:pPr defTabSz="457200"/>
            <a:r>
              <a:rPr lang="en-US" dirty="0">
                <a:solidFill>
                  <a:prstClr val="black"/>
                </a:solidFill>
              </a:rPr>
              <a:t>…and select tests.</a:t>
            </a:r>
          </a:p>
        </p:txBody>
      </p:sp>
      <p:sp>
        <p:nvSpPr>
          <p:cNvPr id="8" name="Rectangle 7"/>
          <p:cNvSpPr/>
          <p:nvPr/>
        </p:nvSpPr>
        <p:spPr bwMode="auto">
          <a:xfrm>
            <a:off x="6156176" y="2636912"/>
            <a:ext cx="2915816" cy="2376264"/>
          </a:xfrm>
          <a:prstGeom prst="rect">
            <a:avLst/>
          </a:prstGeom>
          <a:solidFill>
            <a:schemeClr val="accent1">
              <a:lumMod val="75000"/>
              <a:alpha val="6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68" charset="0"/>
            </a:endParaRPr>
          </a:p>
        </p:txBody>
      </p:sp>
      <p:sp>
        <p:nvSpPr>
          <p:cNvPr id="9" name="Rectangle 8"/>
          <p:cNvSpPr/>
          <p:nvPr/>
        </p:nvSpPr>
        <p:spPr bwMode="auto">
          <a:xfrm>
            <a:off x="4572000" y="2636912"/>
            <a:ext cx="1584176" cy="2376264"/>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68" charset="0"/>
            </a:endParaRPr>
          </a:p>
        </p:txBody>
      </p:sp>
      <p:sp>
        <p:nvSpPr>
          <p:cNvPr id="10" name="Footer Placeholder 9"/>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11" name="Slide Number Placeholder 10"/>
          <p:cNvSpPr>
            <a:spLocks noGrp="1"/>
          </p:cNvSpPr>
          <p:nvPr>
            <p:ph type="sldNum" sz="quarter" idx="12"/>
          </p:nvPr>
        </p:nvSpPr>
        <p:spPr/>
        <p:txBody>
          <a:bodyPr/>
          <a:lstStyle/>
          <a:p>
            <a:fld id="{112474B8-E05E-194A-B83E-2067B031ADBA}"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169893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2</a:t>
            </a:r>
            <a:endParaRPr lang="en-US" dirty="0"/>
          </a:p>
        </p:txBody>
      </p:sp>
      <p:pic>
        <p:nvPicPr>
          <p:cNvPr id="4" name="Picture 3"/>
          <p:cNvPicPr>
            <a:picLocks noChangeAspect="1"/>
          </p:cNvPicPr>
          <p:nvPr/>
        </p:nvPicPr>
        <p:blipFill>
          <a:blip r:embed="rId2"/>
          <a:stretch>
            <a:fillRect/>
          </a:stretch>
        </p:blipFill>
        <p:spPr>
          <a:xfrm>
            <a:off x="15257" y="2070181"/>
            <a:ext cx="4343400" cy="2844800"/>
          </a:xfrm>
          <a:prstGeom prst="rect">
            <a:avLst/>
          </a:prstGeom>
        </p:spPr>
      </p:pic>
      <p:sp>
        <p:nvSpPr>
          <p:cNvPr id="5" name="TextBox 4"/>
          <p:cNvSpPr txBox="1"/>
          <p:nvPr/>
        </p:nvSpPr>
        <p:spPr>
          <a:xfrm>
            <a:off x="1" y="5310541"/>
            <a:ext cx="4355976" cy="830997"/>
          </a:xfrm>
          <a:prstGeom prst="rect">
            <a:avLst/>
          </a:prstGeom>
          <a:noFill/>
        </p:spPr>
        <p:txBody>
          <a:bodyPr wrap="square" rtlCol="0">
            <a:spAutoFit/>
          </a:bodyPr>
          <a:lstStyle/>
          <a:p>
            <a:pPr defTabSz="457200"/>
            <a:r>
              <a:rPr lang="en-US" dirty="0">
                <a:solidFill>
                  <a:prstClr val="black"/>
                </a:solidFill>
              </a:rPr>
              <a:t>If we know the modules that have recently changed…</a:t>
            </a:r>
          </a:p>
        </p:txBody>
      </p:sp>
      <p:graphicFrame>
        <p:nvGraphicFramePr>
          <p:cNvPr id="6" name="Chart 5"/>
          <p:cNvGraphicFramePr>
            <a:graphicFrameLocks/>
          </p:cNvGraphicFramePr>
          <p:nvPr>
            <p:extLst/>
          </p:nvPr>
        </p:nvGraphicFramePr>
        <p:xfrm>
          <a:off x="4561341" y="207018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4499992" y="5310541"/>
            <a:ext cx="4644008" cy="1200328"/>
          </a:xfrm>
          <a:prstGeom prst="rect">
            <a:avLst/>
          </a:prstGeom>
          <a:noFill/>
        </p:spPr>
        <p:txBody>
          <a:bodyPr wrap="square" rtlCol="0">
            <a:spAutoFit/>
          </a:bodyPr>
          <a:lstStyle/>
          <a:p>
            <a:pPr defTabSz="457200"/>
            <a:r>
              <a:rPr lang="en-US" dirty="0">
                <a:solidFill>
                  <a:prstClr val="black"/>
                </a:solidFill>
              </a:rPr>
              <a:t>…we can characterize test efficiency specifically for these modules</a:t>
            </a:r>
          </a:p>
        </p:txBody>
      </p:sp>
      <p:sp>
        <p:nvSpPr>
          <p:cNvPr id="9" name="Rectangle 8"/>
          <p:cNvSpPr/>
          <p:nvPr/>
        </p:nvSpPr>
        <p:spPr bwMode="auto">
          <a:xfrm>
            <a:off x="6156176" y="2718253"/>
            <a:ext cx="2915816" cy="2376264"/>
          </a:xfrm>
          <a:prstGeom prst="rect">
            <a:avLst/>
          </a:prstGeom>
          <a:solidFill>
            <a:srgbClr val="376092">
              <a:alpha val="69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68" charset="0"/>
            </a:endParaRPr>
          </a:p>
        </p:txBody>
      </p:sp>
      <p:sp>
        <p:nvSpPr>
          <p:cNvPr id="10" name="Rectangle 9"/>
          <p:cNvSpPr/>
          <p:nvPr/>
        </p:nvSpPr>
        <p:spPr bwMode="auto">
          <a:xfrm>
            <a:off x="4572000" y="2718253"/>
            <a:ext cx="1584176" cy="2376264"/>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68" charset="0"/>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11" name="Slide Number Placeholder 10"/>
          <p:cNvSpPr>
            <a:spLocks noGrp="1"/>
          </p:cNvSpPr>
          <p:nvPr>
            <p:ph type="sldNum" sz="quarter" idx="12"/>
          </p:nvPr>
        </p:nvSpPr>
        <p:spPr/>
        <p:txBody>
          <a:bodyPr/>
          <a:lstStyle/>
          <a:p>
            <a:fld id="{112474B8-E05E-194A-B83E-2067B031ADBA}" type="slidenum">
              <a:rPr lang="en-US" smtClean="0">
                <a:solidFill>
                  <a:prstClr val="black">
                    <a:tint val="75000"/>
                  </a:prstClr>
                </a:solidFill>
              </a:rPr>
              <a:pPr/>
              <a:t>33</a:t>
            </a:fld>
            <a:endParaRPr lang="en-US">
              <a:solidFill>
                <a:prstClr val="black">
                  <a:tint val="75000"/>
                </a:prstClr>
              </a:solidFill>
            </a:endParaRPr>
          </a:p>
        </p:txBody>
      </p:sp>
    </p:spTree>
    <p:extLst>
      <p:ext uri="{BB962C8B-B14F-4D97-AF65-F5344CB8AC3E}">
        <p14:creationId xmlns:p14="http://schemas.microsoft.com/office/powerpoint/2010/main" val="109526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3</a:t>
            </a:r>
            <a:endParaRPr lang="en-US" dirty="0"/>
          </a:p>
        </p:txBody>
      </p:sp>
      <p:graphicFrame>
        <p:nvGraphicFramePr>
          <p:cNvPr id="4" name="Chart 3"/>
          <p:cNvGraphicFramePr>
            <a:graphicFrameLocks/>
          </p:cNvGraphicFramePr>
          <p:nvPr>
            <p:extLst/>
          </p:nvPr>
        </p:nvGraphicFramePr>
        <p:xfrm>
          <a:off x="1475656" y="2420888"/>
          <a:ext cx="61976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827585" y="5445224"/>
            <a:ext cx="7416824" cy="1200328"/>
          </a:xfrm>
          <a:prstGeom prst="rect">
            <a:avLst/>
          </a:prstGeom>
          <a:noFill/>
        </p:spPr>
        <p:txBody>
          <a:bodyPr wrap="square" rtlCol="0">
            <a:spAutoFit/>
          </a:bodyPr>
          <a:lstStyle/>
          <a:p>
            <a:pPr defTabSz="457200"/>
            <a:r>
              <a:rPr lang="en-US" dirty="0">
                <a:solidFill>
                  <a:prstClr val="black"/>
                </a:solidFill>
              </a:rPr>
              <a:t>Perhaps a test is not likely to fail, but it would be strategically problematic. Therefore, we can also take into account business value</a:t>
            </a:r>
          </a:p>
        </p:txBody>
      </p:sp>
      <p:sp>
        <p:nvSpPr>
          <p:cNvPr id="6" name="Rectangle 5"/>
          <p:cNvSpPr/>
          <p:nvPr/>
        </p:nvSpPr>
        <p:spPr bwMode="auto">
          <a:xfrm>
            <a:off x="2952328" y="2492896"/>
            <a:ext cx="2843808" cy="2376264"/>
          </a:xfrm>
          <a:prstGeom prst="rect">
            <a:avLst/>
          </a:prstGeom>
          <a:solidFill>
            <a:srgbClr val="376092">
              <a:alpha val="69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68" charset="0"/>
            </a:endParaRPr>
          </a:p>
        </p:txBody>
      </p:sp>
      <p:sp>
        <p:nvSpPr>
          <p:cNvPr id="7" name="Rectangle 6"/>
          <p:cNvSpPr/>
          <p:nvPr/>
        </p:nvSpPr>
        <p:spPr bwMode="auto">
          <a:xfrm>
            <a:off x="1368152" y="2492896"/>
            <a:ext cx="1584176" cy="2376264"/>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68" charset="0"/>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2474B8-E05E-194A-B83E-2067B031ADBA}"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210745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stretch>
            <a:fillRect/>
          </a:stretch>
        </p:blipFill>
        <p:spPr>
          <a:xfrm>
            <a:off x="2273300" y="2349494"/>
            <a:ext cx="4597400" cy="2768600"/>
          </a:xfrm>
          <a:prstGeom prst="rect">
            <a:avLst/>
          </a:prstGeom>
        </p:spPr>
      </p:pic>
      <p:sp>
        <p:nvSpPr>
          <p:cNvPr id="2" name="Title 1"/>
          <p:cNvSpPr>
            <a:spLocks noGrp="1"/>
          </p:cNvSpPr>
          <p:nvPr>
            <p:ph type="title"/>
          </p:nvPr>
        </p:nvSpPr>
        <p:spPr/>
        <p:txBody>
          <a:bodyPr/>
          <a:lstStyle/>
          <a:p>
            <a:r>
              <a:rPr lang="en-US" dirty="0" smtClean="0"/>
              <a:t>Applied to realistic data</a:t>
            </a:r>
            <a:endParaRPr lang="en-US" dirty="0"/>
          </a:p>
        </p:txBody>
      </p:sp>
      <p:sp>
        <p:nvSpPr>
          <p:cNvPr id="4" name="Slide Number Placeholder 3"/>
          <p:cNvSpPr>
            <a:spLocks noGrp="1"/>
          </p:cNvSpPr>
          <p:nvPr>
            <p:ph type="sldNum" sz="quarter" idx="12"/>
          </p:nvPr>
        </p:nvSpPr>
        <p:spPr/>
        <p:txBody>
          <a:bodyPr/>
          <a:lstStyle/>
          <a:p>
            <a:fld id="{BCEA7F62-4B1C-AA4A-9762-964116EA5B54}" type="slidenum">
              <a:rPr lang="en-US" smtClean="0">
                <a:solidFill>
                  <a:prstClr val="black">
                    <a:tint val="75000"/>
                  </a:prstClr>
                </a:solidFill>
              </a:rPr>
              <a:pPr/>
              <a:t>35</a:t>
            </a:fld>
            <a:endParaRPr lang="en-US">
              <a:solidFill>
                <a:prstClr val="black">
                  <a:tint val="75000"/>
                </a:prstClr>
              </a:solidFill>
            </a:endParaRPr>
          </a:p>
        </p:txBody>
      </p:sp>
      <p:sp>
        <p:nvSpPr>
          <p:cNvPr id="7" name="TextBox 6"/>
          <p:cNvSpPr txBox="1"/>
          <p:nvPr/>
        </p:nvSpPr>
        <p:spPr>
          <a:xfrm>
            <a:off x="3894667" y="5163004"/>
            <a:ext cx="5195240" cy="369332"/>
          </a:xfrm>
          <a:prstGeom prst="rect">
            <a:avLst/>
          </a:prstGeom>
          <a:noFill/>
        </p:spPr>
        <p:txBody>
          <a:bodyPr wrap="none" rtlCol="0">
            <a:spAutoFit/>
          </a:bodyPr>
          <a:lstStyle/>
          <a:p>
            <a:pPr defTabSz="457200"/>
            <a:r>
              <a:rPr lang="en-US" dirty="0">
                <a:solidFill>
                  <a:prstClr val="black"/>
                </a:solidFill>
              </a:rPr>
              <a:t>918 Tests, history over one year (255 test executions)</a:t>
            </a:r>
          </a:p>
        </p:txBody>
      </p:sp>
      <p:sp>
        <p:nvSpPr>
          <p:cNvPr id="8" name="TextBox 7"/>
          <p:cNvSpPr txBox="1"/>
          <p:nvPr/>
        </p:nvSpPr>
        <p:spPr>
          <a:xfrm>
            <a:off x="457200" y="5185833"/>
            <a:ext cx="1809961" cy="923330"/>
          </a:xfrm>
          <a:prstGeom prst="rect">
            <a:avLst/>
          </a:prstGeom>
          <a:noFill/>
        </p:spPr>
        <p:txBody>
          <a:bodyPr wrap="none" rtlCol="0">
            <a:spAutoFit/>
          </a:bodyPr>
          <a:lstStyle/>
          <a:p>
            <a:pPr defTabSz="457200"/>
            <a:r>
              <a:rPr lang="en-US" b="1" dirty="0">
                <a:solidFill>
                  <a:prstClr val="black"/>
                </a:solidFill>
              </a:rPr>
              <a:t>Principle 1:</a:t>
            </a:r>
            <a:r>
              <a:rPr lang="en-US" dirty="0">
                <a:solidFill>
                  <a:prstClr val="black"/>
                </a:solidFill>
              </a:rPr>
              <a:t> Use </a:t>
            </a:r>
            <a:br>
              <a:rPr lang="en-US" dirty="0">
                <a:solidFill>
                  <a:prstClr val="black"/>
                </a:solidFill>
              </a:rPr>
            </a:br>
            <a:r>
              <a:rPr lang="en-US" dirty="0">
                <a:solidFill>
                  <a:prstClr val="black"/>
                </a:solidFill>
              </a:rPr>
              <a:t>historical data on </a:t>
            </a:r>
            <a:br>
              <a:rPr lang="en-US" dirty="0">
                <a:solidFill>
                  <a:prstClr val="black"/>
                </a:solidFill>
              </a:rPr>
            </a:br>
            <a:r>
              <a:rPr lang="en-US" dirty="0">
                <a:solidFill>
                  <a:prstClr val="black"/>
                </a:solidFill>
              </a:rPr>
              <a:t>test execution</a:t>
            </a:r>
          </a:p>
        </p:txBody>
      </p:sp>
      <p:sp>
        <p:nvSpPr>
          <p:cNvPr id="9" name="TextBox 8"/>
          <p:cNvSpPr txBox="1"/>
          <p:nvPr/>
        </p:nvSpPr>
        <p:spPr>
          <a:xfrm>
            <a:off x="1942762" y="5922440"/>
            <a:ext cx="378821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defPPr>
              <a:defRPr lang="en-US"/>
            </a:defPPr>
            <a:lvl1pPr>
              <a:defRPr i="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200"/>
            <a:r>
              <a:rPr lang="en-US" dirty="0">
                <a:solidFill>
                  <a:srgbClr val="000000"/>
                </a:solidFill>
              </a:rPr>
              <a:t>Did not fail last year </a:t>
            </a:r>
            <a:r>
              <a:rPr lang="en-US" dirty="0">
                <a:solidFill>
                  <a:srgbClr val="000000"/>
                </a:solidFill>
                <a:sym typeface="Wingdings"/>
              </a:rPr>
              <a:t></a:t>
            </a:r>
            <a:r>
              <a:rPr lang="en-US" dirty="0">
                <a:solidFill>
                  <a:srgbClr val="000000"/>
                </a:solidFill>
              </a:rPr>
              <a:t> don’t run daily</a:t>
            </a:r>
          </a:p>
        </p:txBody>
      </p:sp>
      <p:cxnSp>
        <p:nvCxnSpPr>
          <p:cNvPr id="11" name="Straight Connector 10"/>
          <p:cNvCxnSpPr>
            <a:stCxn id="8" idx="0"/>
          </p:cNvCxnSpPr>
          <p:nvPr/>
        </p:nvCxnSpPr>
        <p:spPr>
          <a:xfrm flipV="1">
            <a:off x="1362181" y="4351867"/>
            <a:ext cx="1939819" cy="833966"/>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446880" y="1524000"/>
            <a:ext cx="2466741" cy="369332"/>
          </a:xfrm>
          <a:prstGeom prst="rect">
            <a:avLst/>
          </a:prstGeom>
          <a:noFill/>
        </p:spPr>
        <p:txBody>
          <a:bodyPr wrap="none" rtlCol="0">
            <a:spAutoFit/>
          </a:bodyPr>
          <a:lstStyle/>
          <a:p>
            <a:pPr defTabSz="457200"/>
            <a:r>
              <a:rPr lang="en-US" i="1" dirty="0">
                <a:solidFill>
                  <a:prstClr val="black"/>
                </a:solidFill>
              </a:rPr>
              <a:t>Not a selection problem</a:t>
            </a:r>
          </a:p>
        </p:txBody>
      </p:sp>
      <p:cxnSp>
        <p:nvCxnSpPr>
          <p:cNvPr id="13" name="Straight Connector 12"/>
          <p:cNvCxnSpPr>
            <a:endCxn id="12" idx="1"/>
          </p:cNvCxnSpPr>
          <p:nvPr/>
        </p:nvCxnSpPr>
        <p:spPr>
          <a:xfrm flipV="1">
            <a:off x="3894667" y="1708666"/>
            <a:ext cx="2552213" cy="1200329"/>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27465" y="1708666"/>
            <a:ext cx="1456267" cy="1200329"/>
          </a:xfrm>
          <a:prstGeom prst="rect">
            <a:avLst/>
          </a:prstGeom>
          <a:noFill/>
        </p:spPr>
        <p:txBody>
          <a:bodyPr wrap="square" rtlCol="0">
            <a:spAutoFit/>
          </a:bodyPr>
          <a:lstStyle/>
          <a:p>
            <a:pPr defTabSz="457200"/>
            <a:r>
              <a:rPr lang="en-US" b="1" dirty="0">
                <a:solidFill>
                  <a:prstClr val="black"/>
                </a:solidFill>
              </a:rPr>
              <a:t>Principle 2: </a:t>
            </a:r>
            <a:r>
              <a:rPr lang="en-US" dirty="0">
                <a:solidFill>
                  <a:prstClr val="black"/>
                </a:solidFill>
              </a:rPr>
              <a:t>Use historical data on code change </a:t>
            </a:r>
          </a:p>
        </p:txBody>
      </p:sp>
      <p:cxnSp>
        <p:nvCxnSpPr>
          <p:cNvPr id="17" name="Straight Connector 16"/>
          <p:cNvCxnSpPr>
            <a:stCxn id="16" idx="3"/>
          </p:cNvCxnSpPr>
          <p:nvPr/>
        </p:nvCxnSpPr>
        <p:spPr>
          <a:xfrm>
            <a:off x="1983732" y="2308831"/>
            <a:ext cx="1470668" cy="600164"/>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269067" y="1574803"/>
            <a:ext cx="2921192"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defTabSz="457200"/>
            <a:r>
              <a:rPr lang="en-US" i="1" dirty="0">
                <a:solidFill>
                  <a:prstClr val="black"/>
                </a:solidFill>
              </a:rPr>
              <a:t>Optimize the last 13%? But </a:t>
            </a:r>
            <a:br>
              <a:rPr lang="en-US" i="1" dirty="0">
                <a:solidFill>
                  <a:prstClr val="black"/>
                </a:solidFill>
              </a:rPr>
            </a:br>
            <a:r>
              <a:rPr lang="en-US" i="1" dirty="0">
                <a:solidFill>
                  <a:prstClr val="black"/>
                </a:solidFill>
              </a:rPr>
              <a:t>might be larger in your case!</a:t>
            </a:r>
          </a:p>
        </p:txBody>
      </p:sp>
      <p:sp>
        <p:nvSpPr>
          <p:cNvPr id="3" name="TextBox 2"/>
          <p:cNvSpPr txBox="1"/>
          <p:nvPr/>
        </p:nvSpPr>
        <p:spPr>
          <a:xfrm>
            <a:off x="7042924" y="2930213"/>
            <a:ext cx="2042921" cy="1384995"/>
          </a:xfrm>
          <a:prstGeom prst="rect">
            <a:avLst/>
          </a:prstGeom>
          <a:noFill/>
        </p:spPr>
        <p:txBody>
          <a:bodyPr wrap="square" rtlCol="0">
            <a:spAutoFit/>
          </a:bodyPr>
          <a:lstStyle/>
          <a:p>
            <a:pPr defTabSz="457200"/>
            <a:r>
              <a:rPr lang="en-US" sz="1050" dirty="0" err="1">
                <a:solidFill>
                  <a:prstClr val="black"/>
                </a:solidFill>
              </a:rPr>
              <a:t>Linlin</a:t>
            </a:r>
            <a:r>
              <a:rPr lang="en-US" sz="1050" dirty="0">
                <a:solidFill>
                  <a:prstClr val="black"/>
                </a:solidFill>
              </a:rPr>
              <a:t> Wang: Implementation and Evaluation of an Automatic Recommender for Integration Test Cases. Master thesis at Chalmers, Gothenburg, Sweden, supervisor: Eric Knauss, examiner: </a:t>
            </a:r>
            <a:r>
              <a:rPr lang="en-US" sz="1050" dirty="0" err="1">
                <a:solidFill>
                  <a:prstClr val="black"/>
                </a:solidFill>
              </a:rPr>
              <a:t>Miroslaw</a:t>
            </a:r>
            <a:r>
              <a:rPr lang="en-US" sz="1050" dirty="0">
                <a:solidFill>
                  <a:prstClr val="black"/>
                </a:solidFill>
              </a:rPr>
              <a:t> </a:t>
            </a:r>
            <a:r>
              <a:rPr lang="en-US" sz="1050" dirty="0" err="1">
                <a:solidFill>
                  <a:prstClr val="black"/>
                </a:solidFill>
              </a:rPr>
              <a:t>Staron</a:t>
            </a:r>
            <a:r>
              <a:rPr lang="en-US" sz="1050" dirty="0">
                <a:solidFill>
                  <a:prstClr val="black"/>
                </a:solidFill>
              </a:rPr>
              <a:t>. 2015</a:t>
            </a:r>
          </a:p>
          <a:p>
            <a:pPr defTabSz="457200"/>
            <a:endParaRPr lang="en-US" sz="1050" dirty="0">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Tree>
    <p:extLst>
      <p:ext uri="{BB962C8B-B14F-4D97-AF65-F5344CB8AC3E}">
        <p14:creationId xmlns:p14="http://schemas.microsoft.com/office/powerpoint/2010/main" val="161411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2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Applied to realistic data (ongoing)</a:t>
            </a:r>
            <a:endParaRPr lang="en-US" dirty="0"/>
          </a:p>
        </p:txBody>
      </p:sp>
      <p:sp>
        <p:nvSpPr>
          <p:cNvPr id="4" name="Slide Number Placeholder 3"/>
          <p:cNvSpPr>
            <a:spLocks noGrp="1"/>
          </p:cNvSpPr>
          <p:nvPr>
            <p:ph type="sldNum" sz="quarter" idx="12"/>
          </p:nvPr>
        </p:nvSpPr>
        <p:spPr/>
        <p:txBody>
          <a:bodyPr/>
          <a:lstStyle/>
          <a:p>
            <a:fld id="{BCEA7F62-4B1C-AA4A-9762-964116EA5B54}" type="slidenum">
              <a:rPr lang="en-US" smtClean="0">
                <a:solidFill>
                  <a:prstClr val="black">
                    <a:tint val="75000"/>
                  </a:prstClr>
                </a:solidFill>
              </a:rPr>
              <a:pPr/>
              <a:t>36</a:t>
            </a:fld>
            <a:endParaRPr lang="en-US">
              <a:solidFill>
                <a:prstClr val="black">
                  <a:tint val="75000"/>
                </a:prstClr>
              </a:solidFill>
            </a:endParaRPr>
          </a:p>
        </p:txBody>
      </p:sp>
      <p:sp>
        <p:nvSpPr>
          <p:cNvPr id="8" name="TextBox 7"/>
          <p:cNvSpPr txBox="1"/>
          <p:nvPr/>
        </p:nvSpPr>
        <p:spPr>
          <a:xfrm>
            <a:off x="459106" y="1691733"/>
            <a:ext cx="1809961" cy="923330"/>
          </a:xfrm>
          <a:prstGeom prst="rect">
            <a:avLst/>
          </a:prstGeom>
          <a:noFill/>
        </p:spPr>
        <p:txBody>
          <a:bodyPr wrap="none" rtlCol="0">
            <a:spAutoFit/>
          </a:bodyPr>
          <a:lstStyle/>
          <a:p>
            <a:pPr defTabSz="457200"/>
            <a:r>
              <a:rPr lang="en-US" b="1" dirty="0">
                <a:solidFill>
                  <a:prstClr val="black"/>
                </a:solidFill>
              </a:rPr>
              <a:t>Principle 1:</a:t>
            </a:r>
            <a:r>
              <a:rPr lang="en-US" dirty="0">
                <a:solidFill>
                  <a:prstClr val="black"/>
                </a:solidFill>
              </a:rPr>
              <a:t> Use </a:t>
            </a:r>
            <a:br>
              <a:rPr lang="en-US" dirty="0">
                <a:solidFill>
                  <a:prstClr val="black"/>
                </a:solidFill>
              </a:rPr>
            </a:br>
            <a:r>
              <a:rPr lang="en-US" dirty="0">
                <a:solidFill>
                  <a:prstClr val="black"/>
                </a:solidFill>
              </a:rPr>
              <a:t>historical data on </a:t>
            </a:r>
            <a:br>
              <a:rPr lang="en-US" dirty="0">
                <a:solidFill>
                  <a:prstClr val="black"/>
                </a:solidFill>
              </a:rPr>
            </a:br>
            <a:r>
              <a:rPr lang="en-US" dirty="0">
                <a:solidFill>
                  <a:prstClr val="black"/>
                </a:solidFill>
              </a:rPr>
              <a:t>test execution</a:t>
            </a:r>
          </a:p>
        </p:txBody>
      </p:sp>
      <p:sp>
        <p:nvSpPr>
          <p:cNvPr id="16" name="TextBox 15"/>
          <p:cNvSpPr txBox="1"/>
          <p:nvPr/>
        </p:nvSpPr>
        <p:spPr>
          <a:xfrm>
            <a:off x="527465" y="2831655"/>
            <a:ext cx="1456267" cy="1200329"/>
          </a:xfrm>
          <a:prstGeom prst="rect">
            <a:avLst/>
          </a:prstGeom>
          <a:noFill/>
        </p:spPr>
        <p:txBody>
          <a:bodyPr wrap="square" rtlCol="0">
            <a:spAutoFit/>
          </a:bodyPr>
          <a:lstStyle/>
          <a:p>
            <a:pPr defTabSz="457200"/>
            <a:r>
              <a:rPr lang="en-US" b="1" dirty="0">
                <a:solidFill>
                  <a:prstClr val="black"/>
                </a:solidFill>
              </a:rPr>
              <a:t>Principle 2: </a:t>
            </a:r>
            <a:r>
              <a:rPr lang="en-US" dirty="0">
                <a:solidFill>
                  <a:prstClr val="black"/>
                </a:solidFill>
              </a:rPr>
              <a:t>Use historical data on code change </a:t>
            </a:r>
          </a:p>
        </p:txBody>
      </p:sp>
      <p:sp>
        <p:nvSpPr>
          <p:cNvPr id="20" name="TextBox 19"/>
          <p:cNvSpPr txBox="1"/>
          <p:nvPr/>
        </p:nvSpPr>
        <p:spPr>
          <a:xfrm>
            <a:off x="2269067" y="2951623"/>
            <a:ext cx="2921192"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defTabSz="457200"/>
            <a:r>
              <a:rPr lang="en-US" i="1" dirty="0">
                <a:solidFill>
                  <a:prstClr val="black"/>
                </a:solidFill>
              </a:rPr>
              <a:t>Optimize the last 13%? But </a:t>
            </a:r>
            <a:br>
              <a:rPr lang="en-US" i="1" dirty="0">
                <a:solidFill>
                  <a:prstClr val="black"/>
                </a:solidFill>
              </a:rPr>
            </a:br>
            <a:r>
              <a:rPr lang="en-US" i="1" dirty="0">
                <a:solidFill>
                  <a:prstClr val="black"/>
                </a:solidFill>
              </a:rPr>
              <a:t>might be larger in your case!</a:t>
            </a:r>
          </a:p>
        </p:txBody>
      </p:sp>
      <p:sp>
        <p:nvSpPr>
          <p:cNvPr id="21" name="TextBox 20"/>
          <p:cNvSpPr txBox="1"/>
          <p:nvPr/>
        </p:nvSpPr>
        <p:spPr>
          <a:xfrm>
            <a:off x="5420729" y="4031984"/>
            <a:ext cx="3723272" cy="2862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defTabSz="457200"/>
            <a:r>
              <a:rPr lang="en-US" i="1" dirty="0">
                <a:solidFill>
                  <a:prstClr val="black"/>
                </a:solidFill>
              </a:rPr>
              <a:t>If you apply Principle 2:</a:t>
            </a:r>
          </a:p>
          <a:p>
            <a:pPr marL="285750" indent="-285750" defTabSz="457200">
              <a:buFont typeface="Arial"/>
              <a:buChar char="•"/>
            </a:pPr>
            <a:r>
              <a:rPr lang="en-US" i="1" dirty="0">
                <a:solidFill>
                  <a:prstClr val="black"/>
                </a:solidFill>
              </a:rPr>
              <a:t>Only 6% of the tests that fail were not recommended</a:t>
            </a:r>
          </a:p>
          <a:p>
            <a:pPr marL="285750" indent="-285750" defTabSz="457200">
              <a:buFont typeface="Arial"/>
              <a:buChar char="•"/>
            </a:pPr>
            <a:r>
              <a:rPr lang="en-US" i="1" dirty="0">
                <a:solidFill>
                  <a:prstClr val="black"/>
                </a:solidFill>
              </a:rPr>
              <a:t>Only 23% of the tests we did recommend don’t fail</a:t>
            </a:r>
          </a:p>
          <a:p>
            <a:pPr marL="285750" indent="-285750" defTabSz="457200">
              <a:buFont typeface="Arial"/>
              <a:buChar char="•"/>
            </a:pPr>
            <a:r>
              <a:rPr lang="en-US" i="1" dirty="0">
                <a:solidFill>
                  <a:prstClr val="black"/>
                </a:solidFill>
              </a:rPr>
              <a:t>Overall: </a:t>
            </a:r>
            <a:r>
              <a:rPr lang="en-US" b="1" i="1" dirty="0">
                <a:solidFill>
                  <a:prstClr val="black"/>
                </a:solidFill>
              </a:rPr>
              <a:t>Moderate</a:t>
            </a:r>
            <a:r>
              <a:rPr lang="en-US" i="1" dirty="0">
                <a:solidFill>
                  <a:prstClr val="black"/>
                </a:solidFill>
              </a:rPr>
              <a:t> strength recommendations (MCC &gt; 0.2</a:t>
            </a:r>
          </a:p>
          <a:p>
            <a:pPr marL="285750" indent="-285750" defTabSz="457200">
              <a:buFont typeface="Arial"/>
              <a:buChar char="•"/>
            </a:pPr>
            <a:r>
              <a:rPr lang="en-US" i="1" dirty="0">
                <a:solidFill>
                  <a:prstClr val="black"/>
                </a:solidFill>
              </a:rPr>
              <a:t>On average/for on third of the tests: </a:t>
            </a:r>
            <a:r>
              <a:rPr lang="en-US" b="1" i="1" dirty="0">
                <a:solidFill>
                  <a:prstClr val="black"/>
                </a:solidFill>
              </a:rPr>
              <a:t>Strong</a:t>
            </a:r>
            <a:r>
              <a:rPr lang="en-US" i="1" dirty="0">
                <a:solidFill>
                  <a:prstClr val="black"/>
                </a:solidFill>
              </a:rPr>
              <a:t> (MCC &gt; 0.4) recommendations</a:t>
            </a:r>
          </a:p>
        </p:txBody>
      </p:sp>
      <p:sp>
        <p:nvSpPr>
          <p:cNvPr id="19" name="TextBox 18"/>
          <p:cNvSpPr txBox="1"/>
          <p:nvPr/>
        </p:nvSpPr>
        <p:spPr>
          <a:xfrm>
            <a:off x="2253941" y="1844135"/>
            <a:ext cx="378821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defPPr>
              <a:defRPr lang="en-US"/>
            </a:defPPr>
            <a:lvl1pPr>
              <a:defRPr i="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200"/>
            <a:r>
              <a:rPr lang="en-US" dirty="0">
                <a:solidFill>
                  <a:srgbClr val="000000"/>
                </a:solidFill>
              </a:rPr>
              <a:t>Did not fail last year </a:t>
            </a:r>
            <a:r>
              <a:rPr lang="en-US" dirty="0">
                <a:solidFill>
                  <a:srgbClr val="000000"/>
                </a:solidFill>
                <a:sym typeface="Wingdings"/>
              </a:rPr>
              <a:t></a:t>
            </a:r>
            <a:r>
              <a:rPr lang="en-US" dirty="0">
                <a:solidFill>
                  <a:srgbClr val="000000"/>
                </a:solidFill>
              </a:rPr>
              <a:t> don’t run daily</a:t>
            </a:r>
          </a:p>
        </p:txBody>
      </p:sp>
      <p:pic>
        <p:nvPicPr>
          <p:cNvPr id="3" name="Picture 2"/>
          <p:cNvPicPr>
            <a:picLocks noChangeAspect="1"/>
          </p:cNvPicPr>
          <p:nvPr/>
        </p:nvPicPr>
        <p:blipFill>
          <a:blip r:embed="rId2"/>
          <a:stretch>
            <a:fillRect/>
          </a:stretch>
        </p:blipFill>
        <p:spPr>
          <a:xfrm>
            <a:off x="592859" y="4089400"/>
            <a:ext cx="4597400" cy="2768600"/>
          </a:xfrm>
          <a:prstGeom prst="rect">
            <a:avLst/>
          </a:prstGeom>
        </p:spPr>
      </p:pic>
      <p:cxnSp>
        <p:nvCxnSpPr>
          <p:cNvPr id="6" name="Straight Connector 5"/>
          <p:cNvCxnSpPr/>
          <p:nvPr/>
        </p:nvCxnSpPr>
        <p:spPr>
          <a:xfrm flipV="1">
            <a:off x="3420533" y="4521200"/>
            <a:ext cx="2133600" cy="237068"/>
          </a:xfrm>
          <a:prstGeom prst="line">
            <a:avLst/>
          </a:prstGeom>
          <a:ln w="28575"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3420533" y="5063067"/>
            <a:ext cx="2133600" cy="1"/>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3420533" y="5588000"/>
            <a:ext cx="2133600" cy="50800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218989" y="1842537"/>
            <a:ext cx="2925012" cy="369332"/>
          </a:xfrm>
          <a:prstGeom prst="rect">
            <a:avLst/>
          </a:prstGeom>
          <a:noFill/>
        </p:spPr>
        <p:txBody>
          <a:bodyPr wrap="none" rtlCol="0">
            <a:spAutoFit/>
          </a:bodyPr>
          <a:lstStyle/>
          <a:p>
            <a:pPr defTabSz="457200"/>
            <a:r>
              <a:rPr lang="en-US" dirty="0">
                <a:solidFill>
                  <a:prstClr val="black"/>
                </a:solidFill>
              </a:rPr>
              <a:t>“You can do that tomorrow!”</a:t>
            </a:r>
          </a:p>
        </p:txBody>
      </p:sp>
      <p:sp>
        <p:nvSpPr>
          <p:cNvPr id="26" name="TextBox 25"/>
          <p:cNvSpPr txBox="1"/>
          <p:nvPr/>
        </p:nvSpPr>
        <p:spPr>
          <a:xfrm>
            <a:off x="6218988" y="2951623"/>
            <a:ext cx="2925013" cy="646331"/>
          </a:xfrm>
          <a:prstGeom prst="rect">
            <a:avLst/>
          </a:prstGeom>
          <a:noFill/>
        </p:spPr>
        <p:txBody>
          <a:bodyPr wrap="square" rtlCol="0">
            <a:spAutoFit/>
          </a:bodyPr>
          <a:lstStyle/>
          <a:p>
            <a:pPr defTabSz="457200"/>
            <a:r>
              <a:rPr lang="en-US" dirty="0">
                <a:solidFill>
                  <a:prstClr val="black"/>
                </a:solidFill>
              </a:rPr>
              <a:t>Still good potential for speedup. </a:t>
            </a:r>
          </a:p>
        </p:txBody>
      </p:sp>
      <p:sp>
        <p:nvSpPr>
          <p:cNvPr id="7" name="Footer Placeholder 6"/>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Tree>
    <p:extLst>
      <p:ext uri="{BB962C8B-B14F-4D97-AF65-F5344CB8AC3E}">
        <p14:creationId xmlns:p14="http://schemas.microsoft.com/office/powerpoint/2010/main" val="134004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xEl>
                                              <p:pRg st="0" end="0"/>
                                            </p:txEl>
                                          </p:spTgt>
                                        </p:tgtEl>
                                        <p:attrNameLst>
                                          <p:attrName>style.visibility</p:attrName>
                                        </p:attrNameLst>
                                      </p:cBhvr>
                                      <p:to>
                                        <p:strVal val="visible"/>
                                      </p:to>
                                    </p:set>
                                    <p:animEffect transition="in" filter="fade">
                                      <p:cBhvr>
                                        <p:cTn id="15" dur="500"/>
                                        <p:tgtEl>
                                          <p:spTgt spid="21">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xEl>
                                              <p:pRg st="1" end="1"/>
                                            </p:txEl>
                                          </p:spTgt>
                                        </p:tgtEl>
                                        <p:attrNameLst>
                                          <p:attrName>style.visibility</p:attrName>
                                        </p:attrNameLst>
                                      </p:cBhvr>
                                      <p:to>
                                        <p:strVal val="visible"/>
                                      </p:to>
                                    </p:set>
                                    <p:animEffect transition="in" filter="fade">
                                      <p:cBhvr>
                                        <p:cTn id="18" dur="500"/>
                                        <p:tgtEl>
                                          <p:spTgt spid="21">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1">
                                            <p:txEl>
                                              <p:pRg st="2" end="2"/>
                                            </p:txEl>
                                          </p:spTgt>
                                        </p:tgtEl>
                                        <p:attrNameLst>
                                          <p:attrName>style.visibility</p:attrName>
                                        </p:attrNameLst>
                                      </p:cBhvr>
                                      <p:to>
                                        <p:strVal val="visible"/>
                                      </p:to>
                                    </p:set>
                                    <p:animEffect transition="in" filter="fade">
                                      <p:cBhvr>
                                        <p:cTn id="26" dur="500"/>
                                        <p:tgtEl>
                                          <p:spTgt spid="21">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xEl>
                                              <p:pRg st="3" end="3"/>
                                            </p:txEl>
                                          </p:spTgt>
                                        </p:tgtEl>
                                        <p:attrNameLst>
                                          <p:attrName>style.visibility</p:attrName>
                                        </p:attrNameLst>
                                      </p:cBhvr>
                                      <p:to>
                                        <p:strVal val="visible"/>
                                      </p:to>
                                    </p:set>
                                    <p:animEffect transition="in" filter="fade">
                                      <p:cBhvr>
                                        <p:cTn id="34" dur="500"/>
                                        <p:tgtEl>
                                          <p:spTgt spid="21">
                                            <p:txEl>
                                              <p:pRg st="3" end="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1">
                                            <p:txEl>
                                              <p:pRg st="4" end="4"/>
                                            </p:txEl>
                                          </p:spTgt>
                                        </p:tgtEl>
                                        <p:attrNameLst>
                                          <p:attrName>style.visibility</p:attrName>
                                        </p:attrNameLst>
                                      </p:cBhvr>
                                      <p:to>
                                        <p:strVal val="visible"/>
                                      </p:to>
                                    </p:set>
                                    <p:animEffect transition="in" filter="fade">
                                      <p:cBhvr>
                                        <p:cTn id="37" dur="500"/>
                                        <p:tgtEl>
                                          <p:spTgt spid="21">
                                            <p:txEl>
                                              <p:pRg st="4" end="4"/>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1">
                                            <p:bg/>
                                          </p:spTgt>
                                        </p:tgtEl>
                                        <p:attrNameLst>
                                          <p:attrName>style.visibility</p:attrName>
                                        </p:attrNameLst>
                                      </p:cBhvr>
                                      <p:to>
                                        <p:strVal val="visible"/>
                                      </p:to>
                                    </p:set>
                                    <p:animEffect transition="in" filter="fade">
                                      <p:cBhvr>
                                        <p:cTn id="45" dur="500"/>
                                        <p:tgtEl>
                                          <p:spTgt spid="21">
                                            <p:bg/>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xEl>
                                              <p:pRg st="0" end="0"/>
                                            </p:txEl>
                                          </p:spTgt>
                                        </p:tgtEl>
                                        <p:attrNameLst>
                                          <p:attrName>style.visibility</p:attrName>
                                        </p:attrNameLst>
                                      </p:cBhvr>
                                      <p:to>
                                        <p:strVal val="visible"/>
                                      </p:to>
                                    </p:set>
                                    <p:animEffect transition="in" filter="fade">
                                      <p:cBhvr>
                                        <p:cTn id="48" dur="500"/>
                                        <p:tgtEl>
                                          <p:spTgt spid="21">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xEl>
                                              <p:pRg st="1" end="1"/>
                                            </p:txEl>
                                          </p:spTgt>
                                        </p:tgtEl>
                                        <p:attrNameLst>
                                          <p:attrName>style.visibility</p:attrName>
                                        </p:attrNameLst>
                                      </p:cBhvr>
                                      <p:to>
                                        <p:strVal val="visible"/>
                                      </p:to>
                                    </p:set>
                                    <p:animEffect transition="in" filter="fade">
                                      <p:cBhvr>
                                        <p:cTn id="51" dur="500"/>
                                        <p:tgtEl>
                                          <p:spTgt spid="21">
                                            <p:txEl>
                                              <p:pRg st="1" end="1"/>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xEl>
                                              <p:pRg st="2" end="2"/>
                                            </p:txEl>
                                          </p:spTgt>
                                        </p:tgtEl>
                                        <p:attrNameLst>
                                          <p:attrName>style.visibility</p:attrName>
                                        </p:attrNameLst>
                                      </p:cBhvr>
                                      <p:to>
                                        <p:strVal val="visible"/>
                                      </p:to>
                                    </p:set>
                                    <p:animEffect transition="in" filter="fade">
                                      <p:cBhvr>
                                        <p:cTn id="54" dur="500"/>
                                        <p:tgtEl>
                                          <p:spTgt spid="21">
                                            <p:txEl>
                                              <p:pRg st="2" end="2"/>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xEl>
                                              <p:pRg st="3" end="3"/>
                                            </p:txEl>
                                          </p:spTgt>
                                        </p:tgtEl>
                                        <p:attrNameLst>
                                          <p:attrName>style.visibility</p:attrName>
                                        </p:attrNameLst>
                                      </p:cBhvr>
                                      <p:to>
                                        <p:strVal val="visible"/>
                                      </p:to>
                                    </p:set>
                                    <p:animEffect transition="in" filter="fade">
                                      <p:cBhvr>
                                        <p:cTn id="57" dur="500"/>
                                        <p:tgtEl>
                                          <p:spTgt spid="21">
                                            <p:txEl>
                                              <p:pRg st="3" end="3"/>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1">
                                            <p:txEl>
                                              <p:pRg st="4" end="4"/>
                                            </p:txEl>
                                          </p:spTgt>
                                        </p:tgtEl>
                                        <p:attrNameLst>
                                          <p:attrName>style.visibility</p:attrName>
                                        </p:attrNameLst>
                                      </p:cBhvr>
                                      <p:to>
                                        <p:strVal val="visible"/>
                                      </p:to>
                                    </p:set>
                                    <p:animEffect transition="in" filter="fade">
                                      <p:cBhvr>
                                        <p:cTn id="60"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animBg="1"/>
      <p:bldP spid="26"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CFFCC"/>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Role of Value, Features, and Requirements</a:t>
            </a:r>
          </a:p>
        </p:txBody>
      </p:sp>
      <p:sp>
        <p:nvSpPr>
          <p:cNvPr id="7" name="Text Placeholder 6"/>
          <p:cNvSpPr>
            <a:spLocks noGrp="1"/>
          </p:cNvSpPr>
          <p:nvPr>
            <p:ph type="body" idx="1"/>
          </p:nvPr>
        </p:nvSpPr>
        <p:spPr/>
        <p:txBody>
          <a:bodyPr/>
          <a:lstStyle/>
          <a:p>
            <a:r>
              <a:rPr lang="en-US" dirty="0" smtClean="0"/>
              <a:t>Part 3: </a:t>
            </a:r>
          </a:p>
          <a:p>
            <a:r>
              <a:rPr lang="en-US" dirty="0" smtClean="0"/>
              <a:t>How to support flexibility, facilitate feedback, and maximize learning</a:t>
            </a:r>
            <a:endParaRPr lang="en-US" dirty="0"/>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474B8-E05E-194A-B83E-2067B031ADBA}" type="slidenum">
              <a:rPr lang="en-US" smtClean="0">
                <a:solidFill>
                  <a:prstClr val="black">
                    <a:tint val="75000"/>
                  </a:prstClr>
                </a:solidFill>
              </a:rPr>
              <a:pPr/>
              <a:t>37</a:t>
            </a:fld>
            <a:endParaRPr lang="en-US">
              <a:solidFill>
                <a:prstClr val="black">
                  <a:tint val="75000"/>
                </a:prstClr>
              </a:solidFill>
            </a:endParaRPr>
          </a:p>
        </p:txBody>
      </p:sp>
    </p:spTree>
    <p:extLst>
      <p:ext uri="{BB962C8B-B14F-4D97-AF65-F5344CB8AC3E}">
        <p14:creationId xmlns:p14="http://schemas.microsoft.com/office/powerpoint/2010/main" val="1510418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Requirements now and then</a:t>
            </a:r>
            <a:endParaRPr lang="en-US" dirty="0"/>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38</a:t>
            </a:fld>
            <a:endParaRPr lang="en-US">
              <a:solidFill>
                <a:prstClr val="black">
                  <a:tint val="75000"/>
                </a:prstClr>
              </a:solidFill>
            </a:endParaRPr>
          </a:p>
        </p:txBody>
      </p:sp>
      <p:sp>
        <p:nvSpPr>
          <p:cNvPr id="7" name="Content Placeholder 3"/>
          <p:cNvSpPr txBox="1">
            <a:spLocks/>
          </p:cNvSpPr>
          <p:nvPr/>
        </p:nvSpPr>
        <p:spPr>
          <a:xfrm>
            <a:off x="109414" y="1803402"/>
            <a:ext cx="5181600" cy="435816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mtClean="0">
                <a:solidFill>
                  <a:prstClr val="black"/>
                </a:solidFill>
              </a:rPr>
              <a:t>Then</a:t>
            </a:r>
          </a:p>
          <a:p>
            <a:pPr marL="0" indent="0">
              <a:buFont typeface="Arial"/>
              <a:buNone/>
            </a:pPr>
            <a:endParaRPr lang="en-US" smtClean="0">
              <a:solidFill>
                <a:prstClr val="black"/>
              </a:solidFill>
            </a:endParaRPr>
          </a:p>
          <a:p>
            <a:pPr marL="0" indent="0">
              <a:buFont typeface="Arial"/>
              <a:buNone/>
            </a:pPr>
            <a:endParaRPr lang="en-US" smtClean="0">
              <a:solidFill>
                <a:prstClr val="black"/>
              </a:solidFill>
            </a:endParaRPr>
          </a:p>
          <a:p>
            <a:pPr marL="0" indent="0">
              <a:buFont typeface="Arial"/>
              <a:buNone/>
            </a:pPr>
            <a:endParaRPr lang="en-US" smtClean="0">
              <a:solidFill>
                <a:prstClr val="black"/>
              </a:solidFill>
            </a:endParaRPr>
          </a:p>
          <a:p>
            <a:pPr marL="0" indent="0">
              <a:buFont typeface="Arial"/>
              <a:buNone/>
            </a:pPr>
            <a:endParaRPr lang="en-US" smtClean="0">
              <a:solidFill>
                <a:prstClr val="black"/>
              </a:solidFill>
            </a:endParaRPr>
          </a:p>
          <a:p>
            <a:pPr marL="0" indent="0">
              <a:buFont typeface="Arial"/>
              <a:buNone/>
            </a:pPr>
            <a:r>
              <a:rPr lang="en-US" smtClean="0">
                <a:solidFill>
                  <a:prstClr val="black"/>
                </a:solidFill>
              </a:rPr>
              <a:t>Requirements a “waterfall phase” with specialists</a:t>
            </a:r>
            <a:endParaRPr lang="en-US" dirty="0">
              <a:solidFill>
                <a:prstClr val="black"/>
              </a:solidFill>
            </a:endParaRPr>
          </a:p>
        </p:txBody>
      </p:sp>
      <p:sp>
        <p:nvSpPr>
          <p:cNvPr id="8" name="TextBox 7"/>
          <p:cNvSpPr txBox="1"/>
          <p:nvPr/>
        </p:nvSpPr>
        <p:spPr>
          <a:xfrm>
            <a:off x="1328616" y="482602"/>
            <a:ext cx="2714537" cy="5027017"/>
          </a:xfrm>
          <a:prstGeom prst="rect">
            <a:avLst/>
          </a:prstGeom>
          <a:noFill/>
        </p:spPr>
        <p:txBody>
          <a:bodyPr wrap="none" lIns="121914" tIns="60957" rIns="121914" bIns="60957" rtlCol="0">
            <a:spAutoFit/>
          </a:bodyPr>
          <a:lstStyle/>
          <a:p>
            <a:pPr defTabSz="457200"/>
            <a:r>
              <a:rPr lang="en-US" sz="31900" dirty="0">
                <a:solidFill>
                  <a:prstClr val="black"/>
                </a:solidFill>
                <a:latin typeface="Tw Cen MT"/>
              </a:rPr>
              <a:t>V</a:t>
            </a:r>
          </a:p>
        </p:txBody>
      </p:sp>
      <p:sp>
        <p:nvSpPr>
          <p:cNvPr id="9" name="Parallelogram 8"/>
          <p:cNvSpPr/>
          <p:nvPr/>
        </p:nvSpPr>
        <p:spPr>
          <a:xfrm rot="21159772" flipH="1">
            <a:off x="1585257" y="2459539"/>
            <a:ext cx="914400" cy="812800"/>
          </a:xfrm>
          <a:prstGeom prst="parallelogram">
            <a:avLst/>
          </a:prstGeom>
        </p:spPr>
        <p:style>
          <a:lnRef idx="1">
            <a:schemeClr val="accent5"/>
          </a:lnRef>
          <a:fillRef idx="3">
            <a:schemeClr val="accent5"/>
          </a:fillRef>
          <a:effectRef idx="2">
            <a:schemeClr val="accent5"/>
          </a:effectRef>
          <a:fontRef idx="minor">
            <a:schemeClr val="lt1"/>
          </a:fontRef>
        </p:style>
        <p:txBody>
          <a:bodyPr lIns="121914" tIns="60957" rIns="121914" bIns="60957" rtlCol="0" anchor="ctr"/>
          <a:lstStyle/>
          <a:p>
            <a:pPr algn="ctr" defTabSz="457200"/>
            <a:endParaRPr lang="en-US">
              <a:solidFill>
                <a:prstClr val="white"/>
              </a:solidFill>
              <a:latin typeface="Tw Cen MT"/>
            </a:endParaRPr>
          </a:p>
        </p:txBody>
      </p:sp>
      <p:cxnSp>
        <p:nvCxnSpPr>
          <p:cNvPr id="10" name="Straight Arrow Connector 9"/>
          <p:cNvCxnSpPr/>
          <p:nvPr/>
        </p:nvCxnSpPr>
        <p:spPr>
          <a:xfrm flipV="1">
            <a:off x="2395146" y="2819400"/>
            <a:ext cx="660669" cy="11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195127" y="3256038"/>
            <a:ext cx="352689" cy="6809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5" name="Picture 24"/>
          <p:cNvPicPr>
            <a:picLocks noChangeAspect="1"/>
          </p:cNvPicPr>
          <p:nvPr/>
        </p:nvPicPr>
        <p:blipFill>
          <a:blip r:embed="rId2"/>
          <a:stretch>
            <a:fillRect/>
          </a:stretch>
        </p:blipFill>
        <p:spPr>
          <a:xfrm>
            <a:off x="4572000" y="1858965"/>
            <a:ext cx="4268177" cy="3650654"/>
          </a:xfrm>
          <a:prstGeom prst="rect">
            <a:avLst/>
          </a:prstGeom>
        </p:spPr>
      </p:pic>
      <p:sp>
        <p:nvSpPr>
          <p:cNvPr id="26" name="TextBox 25"/>
          <p:cNvSpPr txBox="1"/>
          <p:nvPr/>
        </p:nvSpPr>
        <p:spPr>
          <a:xfrm>
            <a:off x="2685884" y="282550"/>
            <a:ext cx="6213701" cy="400103"/>
          </a:xfrm>
          <a:prstGeom prst="rect">
            <a:avLst/>
          </a:prstGeom>
        </p:spPr>
        <p:style>
          <a:lnRef idx="1">
            <a:schemeClr val="accent6"/>
          </a:lnRef>
          <a:fillRef idx="3">
            <a:schemeClr val="accent6"/>
          </a:fillRef>
          <a:effectRef idx="2">
            <a:schemeClr val="accent6"/>
          </a:effectRef>
          <a:fontRef idx="minor">
            <a:schemeClr val="lt1"/>
          </a:fontRef>
        </p:style>
        <p:txBody>
          <a:bodyPr wrap="none" lIns="121914" tIns="60957" rIns="121914" bIns="60957" rtlCol="0">
            <a:spAutoFit/>
          </a:bodyPr>
          <a:lstStyle>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extLst/>
          </a:lstStyle>
          <a:p>
            <a:pPr defTabSz="457200"/>
            <a:r>
              <a:rPr lang="en-US" dirty="0">
                <a:solidFill>
                  <a:prstClr val="white"/>
                </a:solidFill>
                <a:latin typeface="Tw Cen MT"/>
              </a:rPr>
              <a:t> = “Stakeholder needs/properties a system should fulfill/exhibit”</a:t>
            </a:r>
          </a:p>
        </p:txBody>
      </p:sp>
    </p:spTree>
    <p:extLst>
      <p:ext uri="{BB962C8B-B14F-4D97-AF65-F5344CB8AC3E}">
        <p14:creationId xmlns:p14="http://schemas.microsoft.com/office/powerpoint/2010/main" val="2034711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2400" i="1"/>
              <a:t>Mind the gap:</a:t>
            </a:r>
            <a:r>
              <a:rPr lang="en-US" sz="2400"/>
              <a:t/>
            </a:r>
            <a:br>
              <a:rPr lang="en-US" sz="2400"/>
            </a:br>
            <a:r>
              <a:rPr lang="en-US" sz="2400"/>
              <a:t>Challenges with RE in Large-Scale Agile Systems Development</a:t>
            </a: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39</a:t>
            </a:fld>
            <a:endParaRPr lang="en-US">
              <a:solidFill>
                <a:prstClr val="black">
                  <a:tint val="75000"/>
                </a:prstClr>
              </a:solidFill>
            </a:endParaRPr>
          </a:p>
        </p:txBody>
      </p:sp>
      <p:pic>
        <p:nvPicPr>
          <p:cNvPr id="8" name="Content Placeholder 9"/>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338547" y="1623703"/>
            <a:ext cx="6466905" cy="4351338"/>
          </a:xfrm>
        </p:spPr>
      </p:pic>
      <p:sp>
        <p:nvSpPr>
          <p:cNvPr id="10" name="Rectangle 9"/>
          <p:cNvSpPr/>
          <p:nvPr/>
        </p:nvSpPr>
        <p:spPr>
          <a:xfrm>
            <a:off x="1533117" y="5990791"/>
            <a:ext cx="6259742" cy="400110"/>
          </a:xfrm>
          <a:prstGeom prst="rect">
            <a:avLst/>
          </a:prstGeom>
        </p:spPr>
        <p:txBody>
          <a:bodyPr wrap="square">
            <a:spAutoFit/>
          </a:bodyPr>
          <a:lstStyle/>
          <a:p>
            <a:pPr defTabSz="457200"/>
            <a:r>
              <a:rPr lang="en-US" sz="1000" dirty="0">
                <a:solidFill>
                  <a:prstClr val="black"/>
                </a:solidFill>
              </a:rPr>
              <a:t>Kasauli, R.; </a:t>
            </a:r>
            <a:r>
              <a:rPr lang="en-US" sz="1000" dirty="0" err="1">
                <a:solidFill>
                  <a:prstClr val="black"/>
                </a:solidFill>
              </a:rPr>
              <a:t>Liebel</a:t>
            </a:r>
            <a:r>
              <a:rPr lang="en-US" sz="1000" dirty="0">
                <a:solidFill>
                  <a:prstClr val="black"/>
                </a:solidFill>
              </a:rPr>
              <a:t>, G.; </a:t>
            </a:r>
            <a:r>
              <a:rPr lang="en-US" sz="1000" dirty="0" err="1">
                <a:solidFill>
                  <a:prstClr val="black"/>
                </a:solidFill>
              </a:rPr>
              <a:t>Knauss</a:t>
            </a:r>
            <a:r>
              <a:rPr lang="en-US" sz="1000" dirty="0">
                <a:solidFill>
                  <a:prstClr val="black"/>
                </a:solidFill>
              </a:rPr>
              <a:t>, E.; </a:t>
            </a:r>
            <a:r>
              <a:rPr lang="en-US" sz="1000" dirty="0" err="1">
                <a:solidFill>
                  <a:prstClr val="black"/>
                </a:solidFill>
              </a:rPr>
              <a:t>Gopakumar</a:t>
            </a:r>
            <a:r>
              <a:rPr lang="en-US" sz="1000" dirty="0">
                <a:solidFill>
                  <a:prstClr val="black"/>
                </a:solidFill>
              </a:rPr>
              <a:t>, S.; </a:t>
            </a:r>
            <a:r>
              <a:rPr lang="en-US" sz="1000" dirty="0" err="1">
                <a:solidFill>
                  <a:prstClr val="black"/>
                </a:solidFill>
              </a:rPr>
              <a:t>Kanagwa</a:t>
            </a:r>
            <a:r>
              <a:rPr lang="en-US" sz="1000" dirty="0">
                <a:solidFill>
                  <a:prstClr val="black"/>
                </a:solidFill>
              </a:rPr>
              <a:t>, B.: Requirements Engineering Challenges in Large-Scale Agile System Development. Submitted to RE conference, 2017 </a:t>
            </a:r>
          </a:p>
        </p:txBody>
      </p:sp>
    </p:spTree>
    <p:extLst>
      <p:ext uri="{BB962C8B-B14F-4D97-AF65-F5344CB8AC3E}">
        <p14:creationId xmlns:p14="http://schemas.microsoft.com/office/powerpoint/2010/main" val="9456688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Key ideas</a:t>
            </a:r>
            <a:endParaRPr lang="en-US" dirty="0"/>
          </a:p>
        </p:txBody>
      </p:sp>
      <p:sp>
        <p:nvSpPr>
          <p:cNvPr id="3" name="Content Placeholder 2"/>
          <p:cNvSpPr>
            <a:spLocks noGrp="1"/>
          </p:cNvSpPr>
          <p:nvPr>
            <p:ph idx="1"/>
          </p:nvPr>
        </p:nvSpPr>
        <p:spPr/>
        <p:txBody>
          <a:bodyPr>
            <a:normAutofit/>
          </a:bodyPr>
          <a:lstStyle/>
          <a:p>
            <a:r>
              <a:rPr lang="en-US" sz="2400" dirty="0" smtClean="0"/>
              <a:t>Big Bang integration very costly</a:t>
            </a:r>
          </a:p>
          <a:p>
            <a:r>
              <a:rPr lang="en-US" sz="2400" dirty="0" smtClean="0"/>
              <a:t>Immediate feedback important</a:t>
            </a:r>
          </a:p>
          <a:p>
            <a:r>
              <a:rPr lang="en-US" sz="2400" dirty="0" smtClean="0"/>
              <a:t>Fowler: Mindset more important than technology</a:t>
            </a:r>
            <a:endParaRPr lang="en-US" sz="2400" dirty="0"/>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4</a:t>
            </a:fld>
            <a:endParaRPr lang="en-US">
              <a:solidFill>
                <a:prstClr val="black">
                  <a:tint val="75000"/>
                </a:prstClr>
              </a:solidFill>
            </a:endParaRPr>
          </a:p>
        </p:txBody>
      </p:sp>
      <p:sp>
        <p:nvSpPr>
          <p:cNvPr id="6" name="Rectangle 5"/>
          <p:cNvSpPr/>
          <p:nvPr/>
        </p:nvSpPr>
        <p:spPr>
          <a:xfrm>
            <a:off x="2798233" y="3341388"/>
            <a:ext cx="5888567" cy="2308324"/>
          </a:xfrm>
          <a:prstGeom prst="rect">
            <a:avLst/>
          </a:prstGeom>
        </p:spPr>
        <p:txBody>
          <a:bodyPr wrap="square">
            <a:spAutoFit/>
          </a:bodyPr>
          <a:lstStyle/>
          <a:p>
            <a:pPr marL="342900" indent="-342900" defTabSz="457200">
              <a:buFont typeface="Arial" charset="0"/>
              <a:buChar char="•"/>
            </a:pPr>
            <a:r>
              <a:rPr lang="en-US" sz="2400" dirty="0">
                <a:solidFill>
                  <a:prstClr val="black"/>
                </a:solidFill>
              </a:rPr>
              <a:t>Integrate and test code every few hours (1 day at the most)</a:t>
            </a:r>
          </a:p>
          <a:p>
            <a:pPr marL="342900" indent="-342900" defTabSz="457200">
              <a:buFont typeface="Arial" charset="0"/>
              <a:buChar char="•"/>
            </a:pPr>
            <a:r>
              <a:rPr lang="en-US" sz="2400" dirty="0">
                <a:solidFill>
                  <a:prstClr val="black"/>
                </a:solidFill>
              </a:rPr>
              <a:t>Dedicated machine helps</a:t>
            </a:r>
          </a:p>
          <a:p>
            <a:pPr marL="800100" lvl="1" indent="-342900" defTabSz="457200">
              <a:buFont typeface="Arial" charset="0"/>
              <a:buChar char="•"/>
            </a:pPr>
            <a:r>
              <a:rPr lang="en-US" sz="2400" dirty="0">
                <a:solidFill>
                  <a:prstClr val="black"/>
                </a:solidFill>
              </a:rPr>
              <a:t>If Machine is free: pair sits down, integrates their changes, tests, and does not leave before 100% of tests run</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86656" y="3430601"/>
            <a:ext cx="1386747"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5742516" y="5810390"/>
            <a:ext cx="2570832" cy="369332"/>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pPr defTabSz="457200"/>
            <a:r>
              <a:rPr lang="en-US">
                <a:solidFill>
                  <a:prstClr val="white"/>
                </a:solidFill>
              </a:rPr>
              <a:t>Implies: </a:t>
            </a:r>
            <a:r>
              <a:rPr lang="en-US" dirty="0">
                <a:solidFill>
                  <a:prstClr val="white"/>
                </a:solidFill>
              </a:rPr>
              <a:t>small </a:t>
            </a:r>
            <a:r>
              <a:rPr lang="en-US">
                <a:solidFill>
                  <a:prstClr val="white"/>
                </a:solidFill>
              </a:rPr>
              <a:t>agile team</a:t>
            </a:r>
            <a:endParaRPr lang="en-US" dirty="0">
              <a:solidFill>
                <a:prstClr val="white"/>
              </a:solidFill>
            </a:endParaRPr>
          </a:p>
        </p:txBody>
      </p:sp>
    </p:spTree>
    <p:extLst>
      <p:ext uri="{BB962C8B-B14F-4D97-AF65-F5344CB8AC3E}">
        <p14:creationId xmlns:p14="http://schemas.microsoft.com/office/powerpoint/2010/main" val="5428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i="1" dirty="0"/>
              <a:t>Mind the gap:</a:t>
            </a:r>
            <a:r>
              <a:rPr lang="en-US" sz="2400" dirty="0"/>
              <a:t/>
            </a:r>
            <a:br>
              <a:rPr lang="en-US" sz="2400" dirty="0"/>
            </a:br>
            <a:r>
              <a:rPr lang="en-US" sz="2400" dirty="0"/>
              <a:t>Challenges with RE in Large-Scale Agile Systems Development</a:t>
            </a: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40</a:t>
            </a:fld>
            <a:endParaRPr lang="en-US">
              <a:solidFill>
                <a:prstClr val="black">
                  <a:tint val="75000"/>
                </a:prstClr>
              </a:solidFill>
            </a:endParaRPr>
          </a:p>
        </p:txBody>
      </p:sp>
      <p:sp>
        <p:nvSpPr>
          <p:cNvPr id="6" name="Left Arrow Callout 5"/>
          <p:cNvSpPr/>
          <p:nvPr/>
        </p:nvSpPr>
        <p:spPr>
          <a:xfrm>
            <a:off x="4863618" y="2610231"/>
            <a:ext cx="2929240" cy="3168352"/>
          </a:xfrm>
          <a:prstGeom prst="leftArrowCallout">
            <a:avLst>
              <a:gd name="adj1" fmla="val 14157"/>
              <a:gd name="adj2" fmla="val 12613"/>
              <a:gd name="adj3" fmla="val 15345"/>
              <a:gd name="adj4" fmla="val 82267"/>
            </a:avLst>
          </a:prstGeom>
          <a:solidFill>
            <a:sysClr val="window" lastClr="FFFFFF">
              <a:lumMod val="85000"/>
            </a:sysClr>
          </a:solidFill>
          <a:ln w="25400" cap="flat" cmpd="sng" algn="ctr">
            <a:solidFill>
              <a:sysClr val="windowText" lastClr="000000"/>
            </a:solidFill>
            <a:prstDash val="solid"/>
          </a:ln>
          <a:effectLst/>
        </p:spPr>
        <p:txBody>
          <a:bodyPr rtlCol="0" anchor="ctr"/>
          <a:lstStyle/>
          <a:p>
            <a:pPr algn="ctr">
              <a:defRPr/>
            </a:pPr>
            <a:r>
              <a:rPr lang="en-US" sz="1200" b="1" i="1" kern="0" dirty="0">
                <a:solidFill>
                  <a:prstClr val="black"/>
                </a:solidFill>
              </a:rPr>
              <a:t>Communication and Knowledge Management</a:t>
            </a:r>
          </a:p>
          <a:p>
            <a:pPr algn="ctr">
              <a:defRPr/>
            </a:pPr>
            <a:endParaRPr lang="en-US" sz="1200" b="1" i="1" kern="0" dirty="0">
              <a:solidFill>
                <a:prstClr val="black"/>
              </a:solidFill>
            </a:endParaRPr>
          </a:p>
          <a:p>
            <a:pPr algn="ctr">
              <a:defRPr/>
            </a:pPr>
            <a:endParaRPr lang="en-US" sz="1200" b="1" i="1" kern="0" dirty="0">
              <a:solidFill>
                <a:prstClr val="black"/>
              </a:solidFill>
            </a:endParaRPr>
          </a:p>
          <a:p>
            <a:pPr algn="ctr">
              <a:defRPr/>
            </a:pPr>
            <a:endParaRPr lang="en-US" sz="1200" b="1" i="1" kern="0" dirty="0">
              <a:solidFill>
                <a:prstClr val="black"/>
              </a:solidFill>
            </a:endParaRPr>
          </a:p>
        </p:txBody>
      </p:sp>
      <p:sp>
        <p:nvSpPr>
          <p:cNvPr id="7" name="Rectangle 6"/>
          <p:cNvSpPr/>
          <p:nvPr/>
        </p:nvSpPr>
        <p:spPr>
          <a:xfrm>
            <a:off x="5478258" y="2676258"/>
            <a:ext cx="2242592" cy="825033"/>
          </a:xfrm>
          <a:prstGeom prst="rect">
            <a:avLst/>
          </a:prstGeom>
          <a:solidFill>
            <a:sysClr val="window" lastClr="FFFFFF"/>
          </a:solidFill>
          <a:ln w="25400" cap="flat" cmpd="sng" algn="ctr">
            <a:solidFill>
              <a:sysClr val="windowText" lastClr="000000"/>
            </a:solidFill>
            <a:prstDash val="solid"/>
          </a:ln>
          <a:effectLst/>
        </p:spPr>
        <p:txBody>
          <a:bodyPr rtlCol="0" anchor="t"/>
          <a:lstStyle/>
          <a:p>
            <a:pPr>
              <a:defRPr/>
            </a:pPr>
            <a:r>
              <a:rPr lang="en-US" sz="1200" b="1" kern="0" dirty="0">
                <a:solidFill>
                  <a:prstClr val="black"/>
                </a:solidFill>
              </a:rPr>
              <a:t>Shared Understanding of Value</a:t>
            </a:r>
          </a:p>
          <a:p>
            <a:pPr marL="228600" indent="-228600">
              <a:buFontTx/>
              <a:buAutoNum type="alphaLcParenR"/>
              <a:defRPr/>
            </a:pPr>
            <a:r>
              <a:rPr lang="en-US" sz="1200" kern="0" dirty="0">
                <a:solidFill>
                  <a:prstClr val="black"/>
                </a:solidFill>
              </a:rPr>
              <a:t>Customer Value to Team</a:t>
            </a:r>
          </a:p>
          <a:p>
            <a:pPr marL="228600" indent="-228600">
              <a:buFontTx/>
              <a:buAutoNum type="alphaLcParenR"/>
              <a:defRPr/>
            </a:pPr>
            <a:r>
              <a:rPr lang="en-US" sz="1200" kern="0" dirty="0">
                <a:solidFill>
                  <a:prstClr val="black"/>
                </a:solidFill>
              </a:rPr>
              <a:t>Meaningful User Stories</a:t>
            </a:r>
          </a:p>
          <a:p>
            <a:pPr marL="228600" indent="-228600">
              <a:buFontTx/>
              <a:buAutoNum type="alphaLcParenR"/>
              <a:defRPr/>
            </a:pPr>
            <a:r>
              <a:rPr lang="en-US" sz="1200" kern="0" dirty="0">
                <a:solidFill>
                  <a:prstClr val="black"/>
                </a:solidFill>
              </a:rPr>
              <a:t>Feedback and Clarification</a:t>
            </a:r>
          </a:p>
        </p:txBody>
      </p:sp>
      <p:sp>
        <p:nvSpPr>
          <p:cNvPr id="8" name="Rectangle 7"/>
          <p:cNvSpPr/>
          <p:nvPr/>
        </p:nvSpPr>
        <p:spPr>
          <a:xfrm>
            <a:off x="5478258" y="4338423"/>
            <a:ext cx="2242592" cy="1368152"/>
          </a:xfrm>
          <a:prstGeom prst="rect">
            <a:avLst/>
          </a:prstGeom>
          <a:solidFill>
            <a:sysClr val="window" lastClr="FFFFFF"/>
          </a:solidFill>
          <a:ln w="25400" cap="flat" cmpd="sng" algn="ctr">
            <a:solidFill>
              <a:sysClr val="windowText" lastClr="000000"/>
            </a:solidFill>
            <a:prstDash val="solid"/>
          </a:ln>
          <a:effectLst/>
        </p:spPr>
        <p:txBody>
          <a:bodyPr rtlCol="0" anchor="t"/>
          <a:lstStyle/>
          <a:p>
            <a:pPr>
              <a:defRPr/>
            </a:pPr>
            <a:r>
              <a:rPr lang="en-US" sz="1200" b="1" kern="0" dirty="0">
                <a:solidFill>
                  <a:prstClr val="black"/>
                </a:solidFill>
              </a:rPr>
              <a:t>Build and Maintain System Understanding</a:t>
            </a:r>
            <a:endParaRPr lang="en-US" sz="1200" kern="0" dirty="0">
              <a:solidFill>
                <a:prstClr val="black"/>
              </a:solidFill>
            </a:endParaRPr>
          </a:p>
          <a:p>
            <a:pPr marL="171450" indent="-171450">
              <a:buFontTx/>
              <a:buChar char="-"/>
              <a:defRPr/>
            </a:pPr>
            <a:r>
              <a:rPr lang="en-US" sz="1200" kern="0" dirty="0">
                <a:solidFill>
                  <a:prstClr val="black"/>
                </a:solidFill>
              </a:rPr>
              <a:t>Inform and Synchronize</a:t>
            </a:r>
          </a:p>
          <a:p>
            <a:pPr marL="171450" indent="-171450">
              <a:buFontTx/>
              <a:buChar char="-"/>
              <a:defRPr/>
            </a:pPr>
            <a:r>
              <a:rPr lang="en-US" sz="1200" kern="0" dirty="0">
                <a:solidFill>
                  <a:prstClr val="black"/>
                </a:solidFill>
              </a:rPr>
              <a:t>Create and Maintain Traces</a:t>
            </a:r>
          </a:p>
          <a:p>
            <a:pPr marL="171450" indent="-171450">
              <a:buFontTx/>
              <a:buChar char="-"/>
              <a:defRPr/>
            </a:pPr>
            <a:r>
              <a:rPr lang="en-US" sz="1200" kern="0" dirty="0">
                <a:solidFill>
                  <a:prstClr val="black"/>
                </a:solidFill>
              </a:rPr>
              <a:t>Bridge Plan-Driven and Agile </a:t>
            </a:r>
          </a:p>
          <a:p>
            <a:pPr marL="171450" indent="-171450">
              <a:buFontTx/>
              <a:buChar char="-"/>
              <a:defRPr/>
            </a:pPr>
            <a:r>
              <a:rPr lang="en-US" sz="1200" kern="0" dirty="0">
                <a:solidFill>
                  <a:prstClr val="black"/>
                </a:solidFill>
              </a:rPr>
              <a:t>Complement Tests &amp; Stories</a:t>
            </a:r>
          </a:p>
          <a:p>
            <a:pPr marL="171450" indent="-171450">
              <a:buFontTx/>
              <a:buChar char="-"/>
              <a:defRPr/>
            </a:pPr>
            <a:r>
              <a:rPr lang="en-US" sz="1200" kern="0" dirty="0">
                <a:solidFill>
                  <a:prstClr val="black"/>
                </a:solidFill>
              </a:rPr>
              <a:t>Agile Tool Chain</a:t>
            </a:r>
          </a:p>
          <a:p>
            <a:pPr>
              <a:defRPr/>
            </a:pPr>
            <a:endParaRPr lang="en-US" sz="1200" kern="0" dirty="0">
              <a:solidFill>
                <a:prstClr val="black"/>
              </a:solidFill>
            </a:endParaRPr>
          </a:p>
        </p:txBody>
      </p:sp>
      <p:sp>
        <p:nvSpPr>
          <p:cNvPr id="9" name="Rectangle 8"/>
          <p:cNvSpPr/>
          <p:nvPr/>
        </p:nvSpPr>
        <p:spPr>
          <a:xfrm>
            <a:off x="2186478" y="5101860"/>
            <a:ext cx="2365424" cy="814758"/>
          </a:xfrm>
          <a:prstGeom prst="rect">
            <a:avLst/>
          </a:prstGeom>
          <a:solidFill>
            <a:sysClr val="window" lastClr="FFFFFF"/>
          </a:solidFill>
          <a:ln w="25400" cap="flat" cmpd="sng" algn="ctr">
            <a:solidFill>
              <a:sysClr val="windowText" lastClr="000000"/>
            </a:solidFill>
            <a:prstDash val="solid"/>
          </a:ln>
          <a:effectLst/>
        </p:spPr>
        <p:txBody>
          <a:bodyPr rtlCol="0" anchor="t"/>
          <a:lstStyle/>
          <a:p>
            <a:pPr>
              <a:defRPr/>
            </a:pPr>
            <a:r>
              <a:rPr lang="en-US" sz="1200" b="1" kern="0" dirty="0">
                <a:solidFill>
                  <a:prstClr val="black"/>
                </a:solidFill>
              </a:rPr>
              <a:t>Role of RE</a:t>
            </a:r>
            <a:endParaRPr lang="en-US" sz="1200" kern="0" dirty="0">
              <a:solidFill>
                <a:prstClr val="black"/>
              </a:solidFill>
            </a:endParaRPr>
          </a:p>
          <a:p>
            <a:pPr marL="171450" indent="-171450">
              <a:buFontTx/>
              <a:buChar char="-"/>
              <a:defRPr/>
            </a:pPr>
            <a:r>
              <a:rPr lang="en-US" sz="1200" kern="0" dirty="0" err="1">
                <a:solidFill>
                  <a:prstClr val="black"/>
                </a:solidFill>
              </a:rPr>
              <a:t>Reqts</a:t>
            </a:r>
            <a:r>
              <a:rPr lang="en-US" sz="1200" kern="0" dirty="0">
                <a:solidFill>
                  <a:prstClr val="black"/>
                </a:solidFill>
              </a:rPr>
              <a:t>: Order, Goal, or Dialogue?</a:t>
            </a:r>
          </a:p>
          <a:p>
            <a:pPr marL="171450" indent="-171450">
              <a:buFontTx/>
              <a:buChar char="-"/>
              <a:defRPr/>
            </a:pPr>
            <a:r>
              <a:rPr lang="en-US" sz="1200" kern="0" dirty="0">
                <a:solidFill>
                  <a:prstClr val="black"/>
                </a:solidFill>
              </a:rPr>
              <a:t>Embrace Change of </a:t>
            </a:r>
            <a:r>
              <a:rPr lang="en-US" sz="1200" kern="0" dirty="0" err="1">
                <a:solidFill>
                  <a:prstClr val="black"/>
                </a:solidFill>
              </a:rPr>
              <a:t>Reqts</a:t>
            </a:r>
            <a:r>
              <a:rPr lang="en-US" sz="1200" kern="0" dirty="0">
                <a:solidFill>
                  <a:prstClr val="black"/>
                </a:solidFill>
              </a:rPr>
              <a:t>?</a:t>
            </a:r>
          </a:p>
          <a:p>
            <a:pPr marL="171450" indent="-171450">
              <a:buFontTx/>
              <a:buChar char="-"/>
              <a:defRPr/>
            </a:pPr>
            <a:r>
              <a:rPr lang="en-US" sz="1200" kern="0" dirty="0" err="1">
                <a:solidFill>
                  <a:prstClr val="black"/>
                </a:solidFill>
              </a:rPr>
              <a:t>Reqts</a:t>
            </a:r>
            <a:r>
              <a:rPr lang="en-US" sz="1200" kern="0" dirty="0">
                <a:solidFill>
                  <a:prstClr val="black"/>
                </a:solidFill>
              </a:rPr>
              <a:t> as Technical Doc.?</a:t>
            </a:r>
          </a:p>
          <a:p>
            <a:pPr marL="285750" indent="-285750">
              <a:buFont typeface="Arial" charset="0"/>
              <a:buChar char="•"/>
              <a:defRPr/>
            </a:pPr>
            <a:endParaRPr lang="en-US" sz="1200" kern="0" dirty="0">
              <a:solidFill>
                <a:prstClr val="black"/>
              </a:solidFill>
            </a:endParaRPr>
          </a:p>
        </p:txBody>
      </p:sp>
      <p:sp>
        <p:nvSpPr>
          <p:cNvPr id="10" name="TextBox 9"/>
          <p:cNvSpPr txBox="1"/>
          <p:nvPr/>
        </p:nvSpPr>
        <p:spPr>
          <a:xfrm>
            <a:off x="2349281" y="2027765"/>
            <a:ext cx="1923925" cy="3770263"/>
          </a:xfrm>
          <a:prstGeom prst="rect">
            <a:avLst/>
          </a:prstGeom>
          <a:noFill/>
        </p:spPr>
        <p:txBody>
          <a:bodyPr wrap="none" rtlCol="0">
            <a:spAutoFit/>
          </a:bodyPr>
          <a:lstStyle/>
          <a:p>
            <a:pPr defTabSz="457200">
              <a:defRPr/>
            </a:pPr>
            <a:r>
              <a:rPr lang="en-US" sz="23900" kern="0" dirty="0">
                <a:solidFill>
                  <a:prstClr val="black">
                    <a:lumMod val="50000"/>
                    <a:lumOff val="50000"/>
                  </a:prstClr>
                </a:solidFill>
              </a:rPr>
              <a:t>V</a:t>
            </a:r>
          </a:p>
        </p:txBody>
      </p:sp>
      <p:sp>
        <p:nvSpPr>
          <p:cNvPr id="11" name="Parallelogram 10"/>
          <p:cNvSpPr/>
          <p:nvPr/>
        </p:nvSpPr>
        <p:spPr>
          <a:xfrm flipH="1">
            <a:off x="2449404" y="3142122"/>
            <a:ext cx="750751" cy="1009772"/>
          </a:xfrm>
          <a:prstGeom prst="parallelogram">
            <a:avLst>
              <a:gd name="adj" fmla="val 47940"/>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457200">
              <a:defRPr/>
            </a:pPr>
            <a:endParaRPr lang="en-US" kern="0">
              <a:solidFill>
                <a:prstClr val="black"/>
              </a:solidFill>
            </a:endParaRPr>
          </a:p>
        </p:txBody>
      </p:sp>
      <p:cxnSp>
        <p:nvCxnSpPr>
          <p:cNvPr id="12" name="Straight Arrow Connector 11"/>
          <p:cNvCxnSpPr/>
          <p:nvPr/>
        </p:nvCxnSpPr>
        <p:spPr>
          <a:xfrm>
            <a:off x="3020200" y="3647008"/>
            <a:ext cx="497480" cy="2577"/>
          </a:xfrm>
          <a:prstGeom prst="straightConnector1">
            <a:avLst/>
          </a:prstGeom>
          <a:noFill/>
          <a:ln w="12700" cap="flat" cmpd="sng" algn="ctr">
            <a:solidFill>
              <a:sysClr val="windowText" lastClr="000000"/>
            </a:solidFill>
            <a:prstDash val="solid"/>
            <a:miter lim="800000"/>
            <a:tailEnd type="arrow"/>
          </a:ln>
          <a:effectLst/>
        </p:spPr>
      </p:cxnSp>
      <p:cxnSp>
        <p:nvCxnSpPr>
          <p:cNvPr id="13" name="Straight Arrow Connector 12"/>
          <p:cNvCxnSpPr/>
          <p:nvPr/>
        </p:nvCxnSpPr>
        <p:spPr>
          <a:xfrm>
            <a:off x="3004735" y="4151894"/>
            <a:ext cx="195420" cy="507458"/>
          </a:xfrm>
          <a:prstGeom prst="straightConnector1">
            <a:avLst/>
          </a:prstGeom>
          <a:noFill/>
          <a:ln w="12700" cap="flat" cmpd="sng" algn="ctr">
            <a:solidFill>
              <a:sysClr val="windowText" lastClr="000000"/>
            </a:solidFill>
            <a:prstDash val="solid"/>
            <a:miter lim="800000"/>
            <a:tailEnd type="arrow"/>
          </a:ln>
          <a:effectLst/>
        </p:spPr>
      </p:cxnSp>
      <p:sp>
        <p:nvSpPr>
          <p:cNvPr id="14" name="Rectangle 13"/>
          <p:cNvSpPr/>
          <p:nvPr/>
        </p:nvSpPr>
        <p:spPr>
          <a:xfrm>
            <a:off x="2175902" y="4046185"/>
            <a:ext cx="2304000" cy="907366"/>
          </a:xfrm>
          <a:prstGeom prst="rect">
            <a:avLst/>
          </a:prstGeom>
          <a:noFill/>
          <a:ln w="38100" cap="flat" cmpd="sng" algn="ctr">
            <a:solidFill>
              <a:sysClr val="windowText" lastClr="000000"/>
            </a:solidFill>
            <a:prstDash val="solid"/>
            <a:miter lim="800000"/>
          </a:ln>
          <a:effectLst/>
        </p:spPr>
        <p:txBody>
          <a:bodyPr rtlCol="0" anchor="ctr"/>
          <a:lstStyle/>
          <a:p>
            <a:pPr algn="r" defTabSz="457200">
              <a:defRPr/>
            </a:pPr>
            <a:endParaRPr lang="en-US" sz="1350" kern="0" dirty="0">
              <a:solidFill>
                <a:prstClr val="black"/>
              </a:solidFill>
            </a:endParaRPr>
          </a:p>
        </p:txBody>
      </p:sp>
      <p:sp>
        <p:nvSpPr>
          <p:cNvPr id="15" name="Rectangle 14"/>
          <p:cNvSpPr/>
          <p:nvPr/>
        </p:nvSpPr>
        <p:spPr>
          <a:xfrm>
            <a:off x="2103902" y="3507272"/>
            <a:ext cx="2448000" cy="1446278"/>
          </a:xfrm>
          <a:prstGeom prst="rect">
            <a:avLst/>
          </a:prstGeom>
          <a:noFill/>
          <a:ln w="25400" cap="flat" cmpd="sng" algn="ctr">
            <a:solidFill>
              <a:sysClr val="windowText" lastClr="000000"/>
            </a:solidFill>
            <a:prstDash val="dash"/>
            <a:miter lim="800000"/>
          </a:ln>
          <a:effectLst/>
        </p:spPr>
        <p:txBody>
          <a:bodyPr rtlCol="0" anchor="ctr"/>
          <a:lstStyle/>
          <a:p>
            <a:pPr algn="r" defTabSz="457200">
              <a:defRPr/>
            </a:pPr>
            <a:endParaRPr lang="en-US" sz="1350" kern="0" dirty="0">
              <a:solidFill>
                <a:prstClr val="black"/>
              </a:solidFill>
            </a:endParaRPr>
          </a:p>
        </p:txBody>
      </p:sp>
      <p:sp>
        <p:nvSpPr>
          <p:cNvPr id="16" name="Rectangle 15"/>
          <p:cNvSpPr/>
          <p:nvPr/>
        </p:nvSpPr>
        <p:spPr>
          <a:xfrm>
            <a:off x="2031902" y="2971930"/>
            <a:ext cx="2592000" cy="1981621"/>
          </a:xfrm>
          <a:prstGeom prst="rect">
            <a:avLst/>
          </a:prstGeom>
          <a:noFill/>
          <a:ln w="12700" cap="flat" cmpd="sng" algn="ctr">
            <a:solidFill>
              <a:sysClr val="windowText" lastClr="000000"/>
            </a:solidFill>
            <a:prstDash val="sysDash"/>
            <a:miter lim="800000"/>
          </a:ln>
          <a:effectLst/>
        </p:spPr>
        <p:txBody>
          <a:bodyPr rtlCol="0" anchor="ctr"/>
          <a:lstStyle/>
          <a:p>
            <a:pPr algn="r" defTabSz="457200">
              <a:defRPr/>
            </a:pPr>
            <a:endParaRPr lang="en-US" sz="1350" kern="0" dirty="0">
              <a:solidFill>
                <a:prstClr val="black"/>
              </a:solidFill>
            </a:endParaRPr>
          </a:p>
        </p:txBody>
      </p:sp>
      <p:sp>
        <p:nvSpPr>
          <p:cNvPr id="17" name="TextBox 16"/>
          <p:cNvSpPr txBox="1"/>
          <p:nvPr/>
        </p:nvSpPr>
        <p:spPr>
          <a:xfrm>
            <a:off x="1704025" y="1975552"/>
            <a:ext cx="2106896" cy="830997"/>
          </a:xfrm>
          <a:prstGeom prst="rect">
            <a:avLst/>
          </a:prstGeom>
          <a:solidFill>
            <a:srgbClr val="4F81BD"/>
          </a:solidFill>
          <a:ln w="25400" cap="flat" cmpd="sng" algn="ctr">
            <a:solidFill>
              <a:srgbClr val="4F81BD">
                <a:shade val="50000"/>
              </a:srgbClr>
            </a:solidFill>
            <a:prstDash val="solid"/>
          </a:ln>
          <a:effectLst/>
        </p:spPr>
        <p:txBody>
          <a:bodyPr wrap="square" rtlCol="0">
            <a:spAutoFit/>
          </a:bodyPr>
          <a:lstStyle>
            <a:defPPr>
              <a:defRPr lang="sv-SE"/>
            </a:defPPr>
            <a:lvl1pPr marR="0" lvl="0" indent="0" fontAlgn="auto">
              <a:lnSpc>
                <a:spcPct val="100000"/>
              </a:lnSpc>
              <a:spcBef>
                <a:spcPts val="0"/>
              </a:spcBef>
              <a:spcAft>
                <a:spcPts val="0"/>
              </a:spcAft>
              <a:buClrTx/>
              <a:buSzTx/>
              <a:buFontTx/>
              <a:buNone/>
              <a:tabLst/>
              <a:defRPr kumimoji="0" sz="1200" b="0" i="0" u="none" strike="noStrike" kern="0" cap="none" spc="0" normalizeH="0" baseline="0">
                <a:ln>
                  <a:noFill/>
                </a:ln>
                <a:solidFill>
                  <a:schemeClr val="bg1"/>
                </a:solidFill>
                <a:effectLst/>
                <a:uLnTx/>
                <a:uFillTx/>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dirty="0">
                <a:solidFill>
                  <a:prstClr val="white"/>
                </a:solidFill>
              </a:rPr>
              <a:t>Requirements engineering</a:t>
            </a:r>
          </a:p>
          <a:p>
            <a:pPr marL="171450" indent="-171450">
              <a:buFontTx/>
              <a:buChar char="-"/>
              <a:defRPr/>
            </a:pPr>
            <a:r>
              <a:rPr lang="en-US" dirty="0" smtClean="0">
                <a:solidFill>
                  <a:prstClr val="white"/>
                </a:solidFill>
              </a:rPr>
              <a:t>Define tests</a:t>
            </a:r>
          </a:p>
          <a:p>
            <a:pPr marL="171450" indent="-171450">
              <a:buFontTx/>
              <a:buChar char="-"/>
              <a:defRPr/>
            </a:pPr>
            <a:r>
              <a:rPr lang="en-US" dirty="0" smtClean="0">
                <a:solidFill>
                  <a:prstClr val="white"/>
                </a:solidFill>
              </a:rPr>
              <a:t>Inform developers</a:t>
            </a:r>
          </a:p>
          <a:p>
            <a:pPr marL="171450" indent="-171450">
              <a:buFontTx/>
              <a:buChar char="-"/>
              <a:defRPr/>
            </a:pPr>
            <a:r>
              <a:rPr lang="en-US" dirty="0" smtClean="0">
                <a:solidFill>
                  <a:prstClr val="white"/>
                </a:solidFill>
              </a:rPr>
              <a:t>Document </a:t>
            </a:r>
            <a:r>
              <a:rPr lang="en-US" dirty="0">
                <a:solidFill>
                  <a:prstClr val="white"/>
                </a:solidFill>
              </a:rPr>
              <a:t>for maintenance </a:t>
            </a:r>
          </a:p>
        </p:txBody>
      </p:sp>
      <p:sp>
        <p:nvSpPr>
          <p:cNvPr id="18" name="TextBox 17"/>
          <p:cNvSpPr txBox="1"/>
          <p:nvPr/>
        </p:nvSpPr>
        <p:spPr>
          <a:xfrm>
            <a:off x="3952238" y="2319455"/>
            <a:ext cx="1076219" cy="469900"/>
          </a:xfrm>
          <a:prstGeom prst="rect">
            <a:avLst/>
          </a:prstGeom>
          <a:solidFill>
            <a:srgbClr val="4F81BD"/>
          </a:solidFill>
          <a:ln w="25400" cap="flat" cmpd="sng" algn="ctr">
            <a:solidFill>
              <a:srgbClr val="4F81BD">
                <a:shade val="50000"/>
              </a:srgbClr>
            </a:solidFill>
            <a:prstDash val="solid"/>
          </a:ln>
          <a:effectLst/>
        </p:spPr>
        <p:txBody>
          <a:bodyPr wrap="square" rtlCol="0">
            <a:spAutoFit/>
          </a:bodyPr>
          <a:lstStyle/>
          <a:p>
            <a:pPr>
              <a:defRPr/>
            </a:pPr>
            <a:r>
              <a:rPr lang="en-US" sz="1200" kern="0" dirty="0">
                <a:solidFill>
                  <a:prstClr val="white"/>
                </a:solidFill>
              </a:rPr>
              <a:t>Scope of agile development</a:t>
            </a:r>
          </a:p>
        </p:txBody>
      </p:sp>
      <p:cxnSp>
        <p:nvCxnSpPr>
          <p:cNvPr id="19" name="Straight Connector 25"/>
          <p:cNvCxnSpPr/>
          <p:nvPr/>
        </p:nvCxnSpPr>
        <p:spPr>
          <a:xfrm flipH="1">
            <a:off x="4479902" y="2554405"/>
            <a:ext cx="548555" cy="1945463"/>
          </a:xfrm>
          <a:prstGeom prst="curvedConnector3">
            <a:avLst>
              <a:gd name="adj1" fmla="val -41673"/>
            </a:avLst>
          </a:prstGeom>
          <a:noFill/>
          <a:ln w="6350" cap="flat" cmpd="sng" algn="ctr">
            <a:solidFill>
              <a:srgbClr val="4472C4"/>
            </a:solidFill>
            <a:prstDash val="solid"/>
            <a:miter lim="800000"/>
          </a:ln>
          <a:effectLst/>
        </p:spPr>
      </p:cxnSp>
      <p:cxnSp>
        <p:nvCxnSpPr>
          <p:cNvPr id="20" name="Straight Connector 26"/>
          <p:cNvCxnSpPr/>
          <p:nvPr/>
        </p:nvCxnSpPr>
        <p:spPr>
          <a:xfrm flipH="1">
            <a:off x="4623902" y="2554405"/>
            <a:ext cx="404555" cy="1408336"/>
          </a:xfrm>
          <a:prstGeom prst="curvedConnector3">
            <a:avLst>
              <a:gd name="adj1" fmla="val -56507"/>
            </a:avLst>
          </a:prstGeom>
          <a:noFill/>
          <a:ln w="6350" cap="flat" cmpd="sng" algn="ctr">
            <a:solidFill>
              <a:srgbClr val="4472C4"/>
            </a:solidFill>
            <a:prstDash val="solid"/>
            <a:miter lim="800000"/>
          </a:ln>
          <a:effectLst/>
        </p:spPr>
      </p:cxnSp>
      <p:cxnSp>
        <p:nvCxnSpPr>
          <p:cNvPr id="21" name="Straight Connector 27"/>
          <p:cNvCxnSpPr/>
          <p:nvPr/>
        </p:nvCxnSpPr>
        <p:spPr>
          <a:xfrm flipH="1">
            <a:off x="4551902" y="2554405"/>
            <a:ext cx="476555" cy="1676006"/>
          </a:xfrm>
          <a:prstGeom prst="curvedConnector3">
            <a:avLst>
              <a:gd name="adj1" fmla="val -47969"/>
            </a:avLst>
          </a:prstGeom>
          <a:noFill/>
          <a:ln w="6350" cap="flat" cmpd="sng" algn="ctr">
            <a:solidFill>
              <a:srgbClr val="4472C4"/>
            </a:solidFill>
            <a:prstDash val="solid"/>
            <a:miter lim="800000"/>
          </a:ln>
          <a:effectLst/>
        </p:spPr>
      </p:cxnSp>
      <p:sp>
        <p:nvSpPr>
          <p:cNvPr id="22" name="Rounded Rectangle 21"/>
          <p:cNvSpPr/>
          <p:nvPr/>
        </p:nvSpPr>
        <p:spPr>
          <a:xfrm>
            <a:off x="1744186" y="4332442"/>
            <a:ext cx="1008112" cy="419791"/>
          </a:xfrm>
          <a:prstGeom prst="roundRect">
            <a:avLst/>
          </a:prstGeom>
          <a:solidFill>
            <a:srgbClr val="F79646"/>
          </a:solidFill>
          <a:ln w="25400" cap="flat" cmpd="sng" algn="ctr">
            <a:solidFill>
              <a:srgbClr val="F79646">
                <a:shade val="50000"/>
              </a:srgbClr>
            </a:solidFill>
            <a:prstDash val="solid"/>
          </a:ln>
          <a:effectLst/>
        </p:spPr>
        <p:txBody>
          <a:bodyPr rtlCol="0" anchor="ctr"/>
          <a:lstStyle/>
          <a:p>
            <a:pPr algn="ctr">
              <a:defRPr/>
            </a:pPr>
            <a:r>
              <a:rPr lang="en-US" sz="1200" kern="0">
                <a:solidFill>
                  <a:prstClr val="white"/>
                </a:solidFill>
              </a:rPr>
              <a:t>Agile Islands in Waterfall</a:t>
            </a:r>
          </a:p>
        </p:txBody>
      </p:sp>
      <p:sp>
        <p:nvSpPr>
          <p:cNvPr id="23" name="Rounded Rectangle 22"/>
          <p:cNvSpPr/>
          <p:nvPr/>
        </p:nvSpPr>
        <p:spPr>
          <a:xfrm>
            <a:off x="2901436" y="3756378"/>
            <a:ext cx="1291022" cy="386177"/>
          </a:xfrm>
          <a:prstGeom prst="roundRect">
            <a:avLst/>
          </a:prstGeom>
          <a:solidFill>
            <a:srgbClr val="F79646"/>
          </a:solidFill>
          <a:ln w="25400" cap="flat" cmpd="sng" algn="ctr">
            <a:solidFill>
              <a:srgbClr val="F79646">
                <a:shade val="50000"/>
              </a:srgbClr>
            </a:solidFill>
            <a:prstDash val="solid"/>
          </a:ln>
          <a:effectLst/>
        </p:spPr>
        <p:txBody>
          <a:bodyPr rtlCol="0" anchor="ctr"/>
          <a:lstStyle/>
          <a:p>
            <a:pPr algn="ctr">
              <a:defRPr/>
            </a:pPr>
            <a:r>
              <a:rPr lang="en-US" sz="1200" kern="0" dirty="0">
                <a:solidFill>
                  <a:prstClr val="white"/>
                </a:solidFill>
              </a:rPr>
              <a:t>Component vs. System Thinking</a:t>
            </a:r>
          </a:p>
        </p:txBody>
      </p:sp>
      <p:sp>
        <p:nvSpPr>
          <p:cNvPr id="24" name="Rounded Rectangle 23"/>
          <p:cNvSpPr/>
          <p:nvPr/>
        </p:nvSpPr>
        <p:spPr>
          <a:xfrm>
            <a:off x="3379399" y="4404450"/>
            <a:ext cx="1101091" cy="387810"/>
          </a:xfrm>
          <a:prstGeom prst="roundRect">
            <a:avLst/>
          </a:prstGeom>
          <a:solidFill>
            <a:srgbClr val="F79646"/>
          </a:solidFill>
          <a:ln w="25400" cap="flat" cmpd="sng" algn="ctr">
            <a:solidFill>
              <a:srgbClr val="F79646">
                <a:shade val="50000"/>
              </a:srgbClr>
            </a:solidFill>
            <a:prstDash val="solid"/>
          </a:ln>
          <a:effectLst/>
        </p:spPr>
        <p:txBody>
          <a:bodyPr rtlCol="0" anchor="ctr"/>
          <a:lstStyle/>
          <a:p>
            <a:pPr algn="ctr">
              <a:defRPr/>
            </a:pPr>
            <a:r>
              <a:rPr lang="en-US" sz="1200" kern="0">
                <a:solidFill>
                  <a:prstClr val="white"/>
                </a:solidFill>
              </a:rPr>
              <a:t>Safety critical &amp; agile</a:t>
            </a:r>
            <a:endParaRPr lang="en-US" sz="1200" kern="0" dirty="0">
              <a:solidFill>
                <a:prstClr val="white"/>
              </a:solidFill>
            </a:endParaRPr>
          </a:p>
        </p:txBody>
      </p:sp>
      <p:sp>
        <p:nvSpPr>
          <p:cNvPr id="25" name="Rounded Rectangle 24"/>
          <p:cNvSpPr/>
          <p:nvPr/>
        </p:nvSpPr>
        <p:spPr>
          <a:xfrm>
            <a:off x="3883463" y="3108306"/>
            <a:ext cx="1173091" cy="350835"/>
          </a:xfrm>
          <a:prstGeom prst="roundRect">
            <a:avLst/>
          </a:prstGeom>
          <a:solidFill>
            <a:srgbClr val="F79646"/>
          </a:solidFill>
          <a:ln w="25400" cap="flat" cmpd="sng" algn="ctr">
            <a:solidFill>
              <a:srgbClr val="F79646">
                <a:shade val="50000"/>
              </a:srgbClr>
            </a:solidFill>
            <a:prstDash val="solid"/>
          </a:ln>
          <a:effectLst/>
        </p:spPr>
        <p:txBody>
          <a:bodyPr rtlCol="0" anchor="ctr"/>
          <a:lstStyle/>
          <a:p>
            <a:pPr algn="ctr">
              <a:defRPr/>
            </a:pPr>
            <a:r>
              <a:rPr lang="en-US" sz="1200" kern="0" dirty="0">
                <a:solidFill>
                  <a:prstClr val="white"/>
                </a:solidFill>
              </a:rPr>
              <a:t>Impact </a:t>
            </a:r>
            <a:r>
              <a:rPr lang="en-US" sz="1200" kern="0">
                <a:solidFill>
                  <a:prstClr val="white"/>
                </a:solidFill>
              </a:rPr>
              <a:t>on infrastructure</a:t>
            </a:r>
          </a:p>
        </p:txBody>
      </p:sp>
      <p:sp>
        <p:nvSpPr>
          <p:cNvPr id="26" name="Rounded Rectangle 25"/>
          <p:cNvSpPr/>
          <p:nvPr/>
        </p:nvSpPr>
        <p:spPr>
          <a:xfrm>
            <a:off x="1533117" y="2919052"/>
            <a:ext cx="1471617" cy="477286"/>
          </a:xfrm>
          <a:prstGeom prst="roundRect">
            <a:avLst/>
          </a:prstGeom>
          <a:solidFill>
            <a:srgbClr val="F79646"/>
          </a:solidFill>
          <a:ln w="25400" cap="flat" cmpd="sng" algn="ctr">
            <a:solidFill>
              <a:srgbClr val="F79646">
                <a:shade val="50000"/>
              </a:srgbClr>
            </a:solidFill>
            <a:prstDash val="solid"/>
          </a:ln>
          <a:effectLst/>
        </p:spPr>
        <p:txBody>
          <a:bodyPr rtlCol="0" anchor="ctr"/>
          <a:lstStyle/>
          <a:p>
            <a:pPr algn="ctr">
              <a:defRPr/>
            </a:pPr>
            <a:r>
              <a:rPr lang="en-US" sz="1200" kern="0" dirty="0">
                <a:solidFill>
                  <a:prstClr val="white"/>
                </a:solidFill>
              </a:rPr>
              <a:t>Time for invention and planning</a:t>
            </a:r>
          </a:p>
        </p:txBody>
      </p:sp>
      <p:cxnSp>
        <p:nvCxnSpPr>
          <p:cNvPr id="27" name="Straight Connector 27"/>
          <p:cNvCxnSpPr/>
          <p:nvPr/>
        </p:nvCxnSpPr>
        <p:spPr>
          <a:xfrm rot="10800000" flipH="1" flipV="1">
            <a:off x="1704025" y="2391050"/>
            <a:ext cx="925334" cy="1255957"/>
          </a:xfrm>
          <a:prstGeom prst="curvedConnector3">
            <a:avLst>
              <a:gd name="adj1" fmla="val -24705"/>
            </a:avLst>
          </a:prstGeom>
          <a:noFill/>
          <a:ln w="6350" cap="flat" cmpd="sng" algn="ctr">
            <a:solidFill>
              <a:srgbClr val="4472C4"/>
            </a:solidFill>
            <a:prstDash val="solid"/>
            <a:miter lim="800000"/>
          </a:ln>
          <a:effectLst/>
        </p:spPr>
      </p:cxnSp>
      <p:sp>
        <p:nvSpPr>
          <p:cNvPr id="28" name="TextBox 27"/>
          <p:cNvSpPr txBox="1"/>
          <p:nvPr/>
        </p:nvSpPr>
        <p:spPr>
          <a:xfrm>
            <a:off x="5389126" y="2257474"/>
            <a:ext cx="2051074" cy="369332"/>
          </a:xfrm>
          <a:prstGeom prst="rect">
            <a:avLst/>
          </a:prstGeom>
          <a:noFill/>
        </p:spPr>
        <p:txBody>
          <a:bodyPr wrap="none" rtlCol="0">
            <a:spAutoFit/>
          </a:bodyPr>
          <a:lstStyle/>
          <a:p>
            <a:pPr defTabSz="457200"/>
            <a:r>
              <a:rPr lang="en-US" dirty="0">
                <a:solidFill>
                  <a:prstClr val="black"/>
                </a:solidFill>
              </a:rPr>
              <a:t>To be supported by:</a:t>
            </a:r>
          </a:p>
        </p:txBody>
      </p:sp>
      <p:sp>
        <p:nvSpPr>
          <p:cNvPr id="29" name="Rectangle 28"/>
          <p:cNvSpPr/>
          <p:nvPr/>
        </p:nvSpPr>
        <p:spPr>
          <a:xfrm>
            <a:off x="1533117" y="5990791"/>
            <a:ext cx="6259742" cy="400110"/>
          </a:xfrm>
          <a:prstGeom prst="rect">
            <a:avLst/>
          </a:prstGeom>
        </p:spPr>
        <p:txBody>
          <a:bodyPr wrap="square">
            <a:spAutoFit/>
          </a:bodyPr>
          <a:lstStyle/>
          <a:p>
            <a:pPr defTabSz="457200"/>
            <a:r>
              <a:rPr lang="en-US" sz="1000" dirty="0">
                <a:solidFill>
                  <a:prstClr val="black"/>
                </a:solidFill>
              </a:rPr>
              <a:t>Kasauli, R.; </a:t>
            </a:r>
            <a:r>
              <a:rPr lang="en-US" sz="1000" dirty="0" err="1">
                <a:solidFill>
                  <a:prstClr val="black"/>
                </a:solidFill>
              </a:rPr>
              <a:t>Liebel</a:t>
            </a:r>
            <a:r>
              <a:rPr lang="en-US" sz="1000" dirty="0">
                <a:solidFill>
                  <a:prstClr val="black"/>
                </a:solidFill>
              </a:rPr>
              <a:t>, G.; </a:t>
            </a:r>
            <a:r>
              <a:rPr lang="en-US" sz="1000" dirty="0" err="1">
                <a:solidFill>
                  <a:prstClr val="black"/>
                </a:solidFill>
              </a:rPr>
              <a:t>Knauss</a:t>
            </a:r>
            <a:r>
              <a:rPr lang="en-US" sz="1000" dirty="0">
                <a:solidFill>
                  <a:prstClr val="black"/>
                </a:solidFill>
              </a:rPr>
              <a:t>, E.; </a:t>
            </a:r>
            <a:r>
              <a:rPr lang="en-US" sz="1000" dirty="0" err="1">
                <a:solidFill>
                  <a:prstClr val="black"/>
                </a:solidFill>
              </a:rPr>
              <a:t>Gopakumar</a:t>
            </a:r>
            <a:r>
              <a:rPr lang="en-US" sz="1000" dirty="0">
                <a:solidFill>
                  <a:prstClr val="black"/>
                </a:solidFill>
              </a:rPr>
              <a:t>, S.; </a:t>
            </a:r>
            <a:r>
              <a:rPr lang="en-US" sz="1000" dirty="0" err="1">
                <a:solidFill>
                  <a:prstClr val="black"/>
                </a:solidFill>
              </a:rPr>
              <a:t>Kanagwa</a:t>
            </a:r>
            <a:r>
              <a:rPr lang="en-US" sz="1000" dirty="0">
                <a:solidFill>
                  <a:prstClr val="black"/>
                </a:solidFill>
              </a:rPr>
              <a:t>, B.: Requirements Engineering Challenges in Large-Scale Agile System Development. Submitted to RE conference, 2017 </a:t>
            </a:r>
          </a:p>
        </p:txBody>
      </p:sp>
    </p:spTree>
    <p:extLst>
      <p:ext uri="{BB962C8B-B14F-4D97-AF65-F5344CB8AC3E}">
        <p14:creationId xmlns:p14="http://schemas.microsoft.com/office/powerpoint/2010/main" val="32960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500"/>
                                        <p:tgtEl>
                                          <p:spTgt spid="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500"/>
                                        <p:tgtEl>
                                          <p:spTgt spid="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6" presetClass="emph" presetSubtype="0" fill="hold" grpId="0" nodeType="clickEffect">
                                  <p:stCondLst>
                                    <p:cond delay="0"/>
                                  </p:stCondLst>
                                  <p:childTnLst>
                                    <p:animScale>
                                      <p:cBhvr>
                                        <p:cTn id="68" dur="2000" fill="hold"/>
                                        <p:tgtEl>
                                          <p:spTgt spid="2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animBg="1"/>
      <p:bldP spid="15" grpId="0" animBg="1"/>
      <p:bldP spid="16" grpId="0" animBg="1"/>
      <p:bldP spid="18" grpId="0" animBg="1"/>
      <p:bldP spid="22" grpId="0" animBg="1"/>
      <p:bldP spid="23" grpId="0" animBg="1"/>
      <p:bldP spid="24" grpId="0" animBg="1"/>
      <p:bldP spid="24" grpId="1" animBg="1"/>
      <p:bldP spid="25" grpId="0" animBg="1"/>
      <p:bldP spid="26" grpId="0" animBg="1"/>
      <p:bldP spid="2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a:bodyPr>
          <a:lstStyle/>
          <a:p>
            <a:r>
              <a:rPr lang="en-US" dirty="0"/>
              <a:t>Felix </a:t>
            </a:r>
            <a:r>
              <a:rPr lang="en-US" dirty="0" err="1"/>
              <a:t>Evbota</a:t>
            </a:r>
            <a:r>
              <a:rPr lang="en-US" dirty="0"/>
              <a:t>, Eric Knauss, Anna </a:t>
            </a:r>
            <a:r>
              <a:rPr lang="en-US" dirty="0" smtClean="0"/>
              <a:t>Sandberg: Scaling </a:t>
            </a:r>
            <a:r>
              <a:rPr lang="en-US" dirty="0"/>
              <a:t>up the Planning Game: Collaboration Challenges in Large Scale Agile Product </a:t>
            </a:r>
            <a:r>
              <a:rPr lang="en-US" dirty="0" smtClean="0"/>
              <a:t>Development. In: Proc. </a:t>
            </a:r>
            <a:r>
              <a:rPr lang="en-US" dirty="0"/>
              <a:t>of 17th </a:t>
            </a:r>
            <a:r>
              <a:rPr lang="en-US" dirty="0" smtClean="0"/>
              <a:t>Int. Conf. </a:t>
            </a:r>
            <a:r>
              <a:rPr lang="en-US" dirty="0"/>
              <a:t>on Agile Software Development (XP 2016), </a:t>
            </a:r>
            <a:r>
              <a:rPr lang="en-US" dirty="0" smtClean="0"/>
              <a:t>Edinburgh, UK, 2016</a:t>
            </a:r>
            <a:endParaRPr lang="en-US" dirty="0"/>
          </a:p>
        </p:txBody>
      </p:sp>
      <p:sp>
        <p:nvSpPr>
          <p:cNvPr id="2" name="Title 1"/>
          <p:cNvSpPr>
            <a:spLocks noGrp="1"/>
          </p:cNvSpPr>
          <p:nvPr>
            <p:ph type="title"/>
          </p:nvPr>
        </p:nvSpPr>
        <p:spPr>
          <a:xfrm>
            <a:off x="722313" y="2225675"/>
            <a:ext cx="7772400" cy="1362075"/>
          </a:xfrm>
        </p:spPr>
        <p:txBody>
          <a:bodyPr>
            <a:normAutofit/>
          </a:bodyPr>
          <a:lstStyle/>
          <a:p>
            <a:r>
              <a:rPr lang="en-US" dirty="0" smtClean="0"/>
              <a:t>Large-Scale Planning Game</a:t>
            </a:r>
            <a:endParaRPr lang="en-US" dirty="0"/>
          </a:p>
        </p:txBody>
      </p:sp>
      <p:pic>
        <p:nvPicPr>
          <p:cNvPr id="7" name="Picture 6"/>
          <p:cNvPicPr>
            <a:picLocks noChangeAspect="1"/>
          </p:cNvPicPr>
          <p:nvPr/>
        </p:nvPicPr>
        <p:blipFill>
          <a:blip r:embed="rId2"/>
          <a:stretch>
            <a:fillRect/>
          </a:stretch>
        </p:blipFill>
        <p:spPr>
          <a:xfrm>
            <a:off x="5169437" y="4381709"/>
            <a:ext cx="3733800" cy="6972091"/>
          </a:xfrm>
          <a:prstGeom prst="rect">
            <a:avLst/>
          </a:prstGeom>
        </p:spPr>
      </p:pic>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13072790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Understanding Customers and End-users</a:t>
            </a:r>
            <a:endParaRPr lang="en-US" sz="3600" dirty="0"/>
          </a:p>
        </p:txBody>
      </p:sp>
      <p:sp>
        <p:nvSpPr>
          <p:cNvPr id="5" name="Content Placeholder 4"/>
          <p:cNvSpPr>
            <a:spLocks noGrp="1"/>
          </p:cNvSpPr>
          <p:nvPr>
            <p:ph sz="quarter" idx="4294967295"/>
          </p:nvPr>
        </p:nvSpPr>
        <p:spPr>
          <a:xfrm>
            <a:off x="609600" y="2559757"/>
            <a:ext cx="3886200" cy="3505200"/>
          </a:xfrm>
          <a:prstGeom prst="rect">
            <a:avLst/>
          </a:prstGeom>
        </p:spPr>
        <p:txBody>
          <a:bodyPr>
            <a:normAutofit fontScale="77500" lnSpcReduction="20000"/>
          </a:bodyPr>
          <a:lstStyle/>
          <a:p>
            <a:r>
              <a:rPr lang="en-US" dirty="0" smtClean="0"/>
              <a:t>Huge distance to customers and end-users</a:t>
            </a:r>
          </a:p>
          <a:p>
            <a:r>
              <a:rPr lang="en-US" dirty="0" smtClean="0"/>
              <a:t>Hierarchy of product owners</a:t>
            </a:r>
          </a:p>
          <a:p>
            <a:r>
              <a:rPr lang="en-US" dirty="0" smtClean="0"/>
              <a:t>Coordinate efforts and dependencies of many teams</a:t>
            </a:r>
          </a:p>
          <a:p>
            <a:r>
              <a:rPr lang="en-US" dirty="0" smtClean="0"/>
              <a:t>Information silos vs. overload</a:t>
            </a:r>
            <a:endParaRPr lang="en-US" dirty="0"/>
          </a:p>
        </p:txBody>
      </p:sp>
      <p:sp>
        <p:nvSpPr>
          <p:cNvPr id="6" name="Content Placeholder 5"/>
          <p:cNvSpPr>
            <a:spLocks noGrp="1"/>
          </p:cNvSpPr>
          <p:nvPr>
            <p:ph sz="quarter" idx="4294967295"/>
          </p:nvPr>
        </p:nvSpPr>
        <p:spPr>
          <a:xfrm>
            <a:off x="4800600" y="2559757"/>
            <a:ext cx="3886200" cy="3505200"/>
          </a:xfrm>
          <a:prstGeom prst="rect">
            <a:avLst/>
          </a:prstGeom>
        </p:spPr>
        <p:txBody>
          <a:bodyPr>
            <a:normAutofit fontScale="77500" lnSpcReduction="20000"/>
          </a:bodyPr>
          <a:lstStyle/>
          <a:p>
            <a:r>
              <a:rPr lang="en-US" dirty="0" smtClean="0"/>
              <a:t>Onsite customer / product owner</a:t>
            </a:r>
          </a:p>
          <a:p>
            <a:r>
              <a:rPr lang="en-US" dirty="0" smtClean="0"/>
              <a:t>User stories facilitate discussions</a:t>
            </a:r>
          </a:p>
          <a:p>
            <a:r>
              <a:rPr lang="en-US" dirty="0" smtClean="0"/>
              <a:t>Planning game to facilitate dialogue between customer and supplier</a:t>
            </a:r>
          </a:p>
          <a:p>
            <a:r>
              <a:rPr lang="en-US" dirty="0" smtClean="0"/>
              <a:t>Cross-functional team offers rich perspective</a:t>
            </a:r>
            <a:endParaRPr lang="en-US" dirty="0"/>
          </a:p>
        </p:txBody>
      </p:sp>
      <p:sp>
        <p:nvSpPr>
          <p:cNvPr id="7" name="Text Placeholder 6"/>
          <p:cNvSpPr>
            <a:spLocks noGrp="1"/>
          </p:cNvSpPr>
          <p:nvPr>
            <p:ph type="body" sz="quarter" idx="4294967295"/>
          </p:nvPr>
        </p:nvSpPr>
        <p:spPr>
          <a:xfrm>
            <a:off x="609600" y="1816383"/>
            <a:ext cx="3886200" cy="707136"/>
          </a:xfrm>
          <a:prstGeom prst="rect">
            <a:avLst/>
          </a:prstGeom>
        </p:spPr>
        <p:style>
          <a:lnRef idx="1">
            <a:schemeClr val="accent5"/>
          </a:lnRef>
          <a:fillRef idx="2">
            <a:schemeClr val="accent5"/>
          </a:fillRef>
          <a:effectRef idx="1">
            <a:schemeClr val="accent5"/>
          </a:effectRef>
          <a:fontRef idx="minor">
            <a:schemeClr val="dk1"/>
          </a:fontRef>
        </p:style>
        <p:txBody>
          <a:bodyPr/>
          <a:lstStyle/>
          <a:p>
            <a:pPr marL="0" indent="0">
              <a:buNone/>
            </a:pPr>
            <a:r>
              <a:rPr lang="en-US" dirty="0" smtClean="0"/>
              <a:t>Large-Scale agile</a:t>
            </a:r>
            <a:endParaRPr lang="en-US" dirty="0"/>
          </a:p>
        </p:txBody>
      </p:sp>
      <p:sp>
        <p:nvSpPr>
          <p:cNvPr id="8" name="Text Placeholder 7"/>
          <p:cNvSpPr>
            <a:spLocks noGrp="1"/>
          </p:cNvSpPr>
          <p:nvPr>
            <p:ph type="body" sz="quarter" idx="4294967295"/>
          </p:nvPr>
        </p:nvSpPr>
        <p:spPr>
          <a:xfrm>
            <a:off x="4800600" y="1816383"/>
            <a:ext cx="3886200" cy="707136"/>
          </a:xfrm>
          <a:prstGeom prst="rect">
            <a:avLst/>
          </a:prstGeom>
        </p:spPr>
        <p:style>
          <a:lnRef idx="1">
            <a:schemeClr val="accent4"/>
          </a:lnRef>
          <a:fillRef idx="2">
            <a:schemeClr val="accent4"/>
          </a:fillRef>
          <a:effectRef idx="1">
            <a:schemeClr val="accent4"/>
          </a:effectRef>
          <a:fontRef idx="minor">
            <a:schemeClr val="dk1"/>
          </a:fontRef>
        </p:style>
        <p:txBody>
          <a:bodyPr/>
          <a:lstStyle/>
          <a:p>
            <a:pPr marL="0" indent="0">
              <a:buNone/>
            </a:pPr>
            <a:r>
              <a:rPr lang="en-US" dirty="0" smtClean="0"/>
              <a:t>Agile</a:t>
            </a:r>
            <a:endParaRPr lang="en-US" dirty="0"/>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2474B8-E05E-194A-B83E-2067B031ADBA}" type="slidenum">
              <a:rPr lang="en-US" smtClean="0">
                <a:solidFill>
                  <a:prstClr val="black">
                    <a:tint val="75000"/>
                  </a:prstClr>
                </a:solidFill>
              </a:rPr>
              <a:pPr/>
              <a:t>42</a:t>
            </a:fld>
            <a:endParaRPr lang="en-US">
              <a:solidFill>
                <a:prstClr val="black">
                  <a:tint val="75000"/>
                </a:prstClr>
              </a:solidFill>
            </a:endParaRPr>
          </a:p>
        </p:txBody>
      </p:sp>
    </p:spTree>
    <p:extLst>
      <p:ext uri="{BB962C8B-B14F-4D97-AF65-F5344CB8AC3E}">
        <p14:creationId xmlns:p14="http://schemas.microsoft.com/office/powerpoint/2010/main" val="53422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normAutofit/>
          </a:bodyPr>
          <a:lstStyle/>
          <a:p>
            <a:r>
              <a:rPr lang="en-US" sz="4000" dirty="0" smtClean="0"/>
              <a:t>Findings</a:t>
            </a:r>
            <a:endParaRPr lang="en-US" sz="4000" dirty="0"/>
          </a:p>
        </p:txBody>
      </p:sp>
      <p:sp>
        <p:nvSpPr>
          <p:cNvPr id="22" name="Text Placeholder 21"/>
          <p:cNvSpPr>
            <a:spLocks noGrp="1"/>
          </p:cNvSpPr>
          <p:nvPr>
            <p:ph type="body" idx="1"/>
          </p:nvPr>
        </p:nvSpPr>
        <p:spPr>
          <a:xfrm>
            <a:off x="457200" y="2029592"/>
            <a:ext cx="2820403" cy="3851921"/>
          </a:xfrm>
          <a:solidFill>
            <a:schemeClr val="bg1"/>
          </a:solidFill>
          <a:effectLst>
            <a:outerShdw blurRad="50800" dist="38100" dir="2700000" algn="tl" rotWithShape="0">
              <a:prstClr val="black">
                <a:alpha val="40000"/>
              </a:prstClr>
            </a:outerShdw>
          </a:effectLst>
        </p:spPr>
        <p:txBody>
          <a:bodyPr>
            <a:normAutofit/>
          </a:bodyPr>
          <a:lstStyle/>
          <a:p>
            <a:pPr marL="0" indent="0">
              <a:buNone/>
            </a:pPr>
            <a:r>
              <a:rPr lang="en-US" sz="2000" b="1" dirty="0" smtClean="0"/>
              <a:t>Research Method</a:t>
            </a:r>
          </a:p>
          <a:p>
            <a:r>
              <a:rPr lang="en-US" sz="2000" dirty="0" smtClean="0"/>
              <a:t>Qualitative Case Study (Ericsson)</a:t>
            </a:r>
          </a:p>
          <a:p>
            <a:r>
              <a:rPr lang="en-US" sz="2000" dirty="0" smtClean="0"/>
              <a:t>10 Semi-Structured interviews with </a:t>
            </a:r>
          </a:p>
          <a:p>
            <a:pPr lvl="1"/>
            <a:r>
              <a:rPr lang="en-US" sz="1600" dirty="0" smtClean="0"/>
              <a:t>op. </a:t>
            </a:r>
            <a:r>
              <a:rPr lang="en-US" sz="1600" dirty="0"/>
              <a:t>product </a:t>
            </a:r>
            <a:r>
              <a:rPr lang="en-US" sz="1600" dirty="0" smtClean="0"/>
              <a:t>owner, </a:t>
            </a:r>
          </a:p>
          <a:p>
            <a:pPr lvl="1"/>
            <a:r>
              <a:rPr lang="en-US" sz="1600" dirty="0" smtClean="0"/>
              <a:t>line manager</a:t>
            </a:r>
            <a:r>
              <a:rPr lang="en-US" sz="1600" dirty="0"/>
              <a:t>, </a:t>
            </a:r>
            <a:endParaRPr lang="en-US" sz="1600" dirty="0" smtClean="0"/>
          </a:p>
          <a:p>
            <a:pPr lvl="1"/>
            <a:r>
              <a:rPr lang="en-US" sz="1600" dirty="0" smtClean="0"/>
              <a:t>program </a:t>
            </a:r>
            <a:r>
              <a:rPr lang="en-US" sz="1600" dirty="0"/>
              <a:t>leader, </a:t>
            </a:r>
            <a:endParaRPr lang="en-US" sz="1600" dirty="0" smtClean="0"/>
          </a:p>
          <a:p>
            <a:pPr lvl="1"/>
            <a:r>
              <a:rPr lang="en-US" sz="1600" dirty="0" smtClean="0"/>
              <a:t>project </a:t>
            </a:r>
            <a:r>
              <a:rPr lang="en-US" sz="1600" dirty="0"/>
              <a:t>leader, </a:t>
            </a:r>
            <a:endParaRPr lang="en-US" sz="1600" dirty="0" smtClean="0"/>
          </a:p>
          <a:p>
            <a:pPr lvl="1"/>
            <a:r>
              <a:rPr lang="en-US" sz="1600" dirty="0" smtClean="0"/>
              <a:t>release </a:t>
            </a:r>
            <a:r>
              <a:rPr lang="en-US" sz="1600" dirty="0"/>
              <a:t>leader, </a:t>
            </a:r>
            <a:endParaRPr lang="en-US" sz="1600" dirty="0" smtClean="0"/>
          </a:p>
          <a:p>
            <a:pPr lvl="1"/>
            <a:r>
              <a:rPr lang="en-US" sz="1600" dirty="0" smtClean="0"/>
              <a:t>team </a:t>
            </a:r>
            <a:r>
              <a:rPr lang="en-US" sz="1600" dirty="0"/>
              <a:t>leader and </a:t>
            </a:r>
            <a:endParaRPr lang="en-US" sz="1600" dirty="0" smtClean="0"/>
          </a:p>
          <a:p>
            <a:pPr lvl="1"/>
            <a:r>
              <a:rPr lang="en-US" sz="1600" dirty="0" smtClean="0"/>
              <a:t>developer</a:t>
            </a:r>
          </a:p>
        </p:txBody>
      </p:sp>
      <p:sp>
        <p:nvSpPr>
          <p:cNvPr id="12" name="Isosceles Triangle 11"/>
          <p:cNvSpPr/>
          <p:nvPr/>
        </p:nvSpPr>
        <p:spPr>
          <a:xfrm flipV="1">
            <a:off x="3789803" y="4474319"/>
            <a:ext cx="5239505" cy="2298604"/>
          </a:xfrm>
          <a:prstGeom prst="triangle">
            <a:avLst/>
          </a:prstGeom>
        </p:spPr>
        <p:style>
          <a:lnRef idx="1">
            <a:schemeClr val="dk1"/>
          </a:lnRef>
          <a:fillRef idx="2">
            <a:schemeClr val="dk1"/>
          </a:fillRef>
          <a:effectRef idx="1">
            <a:schemeClr val="dk1"/>
          </a:effectRef>
          <a:fontRef idx="minor">
            <a:schemeClr val="dk1"/>
          </a:fontRef>
        </p:style>
        <p:txBody>
          <a:bodyPr rtlCol="0" anchor="ctr">
            <a:scene3d>
              <a:camera prst="orthographicFront">
                <a:rot lat="0" lon="0" rev="10800000"/>
              </a:camera>
              <a:lightRig rig="threePt" dir="t"/>
            </a:scene3d>
          </a:bodyPr>
          <a:lstStyle/>
          <a:p>
            <a:pPr algn="ctr" defTabSz="457200"/>
            <a:r>
              <a:rPr lang="en-US" dirty="0">
                <a:solidFill>
                  <a:srgbClr val="000000"/>
                </a:solidFill>
              </a:rPr>
              <a:t>Abilities</a:t>
            </a:r>
          </a:p>
        </p:txBody>
      </p:sp>
      <p:sp>
        <p:nvSpPr>
          <p:cNvPr id="13" name="Isosceles Triangle 12"/>
          <p:cNvSpPr/>
          <p:nvPr/>
        </p:nvSpPr>
        <p:spPr>
          <a:xfrm>
            <a:off x="3789803" y="482600"/>
            <a:ext cx="5231265" cy="234480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defTabSz="457200"/>
            <a:r>
              <a:rPr lang="en-US" dirty="0">
                <a:solidFill>
                  <a:srgbClr val="000000"/>
                </a:solidFill>
              </a:rPr>
              <a:t>Context</a:t>
            </a:r>
          </a:p>
        </p:txBody>
      </p:sp>
      <p:sp>
        <p:nvSpPr>
          <p:cNvPr id="14" name="Rounded Rectangle 13"/>
          <p:cNvSpPr/>
          <p:nvPr/>
        </p:nvSpPr>
        <p:spPr>
          <a:xfrm>
            <a:off x="5649436" y="482600"/>
            <a:ext cx="1511999" cy="12192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457200"/>
            <a:r>
              <a:rPr lang="en-US" dirty="0">
                <a:solidFill>
                  <a:prstClr val="white"/>
                </a:solidFill>
              </a:rPr>
              <a:t>Team Spirit</a:t>
            </a:r>
          </a:p>
        </p:txBody>
      </p:sp>
      <p:sp>
        <p:nvSpPr>
          <p:cNvPr id="15" name="Rounded Rectangle 14"/>
          <p:cNvSpPr/>
          <p:nvPr/>
        </p:nvSpPr>
        <p:spPr>
          <a:xfrm>
            <a:off x="3789802" y="3286069"/>
            <a:ext cx="5231267" cy="71218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defTabSz="457200"/>
            <a:r>
              <a:rPr lang="en-US" dirty="0">
                <a:solidFill>
                  <a:prstClr val="black"/>
                </a:solidFill>
              </a:rPr>
              <a:t>Ceremony Agreement</a:t>
            </a:r>
          </a:p>
        </p:txBody>
      </p:sp>
      <p:sp>
        <p:nvSpPr>
          <p:cNvPr id="16" name="Rounded Rectangle 15"/>
          <p:cNvSpPr/>
          <p:nvPr/>
        </p:nvSpPr>
        <p:spPr>
          <a:xfrm>
            <a:off x="7517307" y="1869937"/>
            <a:ext cx="1511999" cy="1247999"/>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457200"/>
            <a:r>
              <a:rPr lang="en-US" dirty="0">
                <a:solidFill>
                  <a:prstClr val="white"/>
                </a:solidFill>
              </a:rPr>
              <a:t>Work Environment</a:t>
            </a:r>
          </a:p>
        </p:txBody>
      </p:sp>
      <p:sp>
        <p:nvSpPr>
          <p:cNvPr id="17" name="Rounded Rectangle 16"/>
          <p:cNvSpPr/>
          <p:nvPr/>
        </p:nvSpPr>
        <p:spPr>
          <a:xfrm>
            <a:off x="3789802" y="1869935"/>
            <a:ext cx="1511999" cy="12192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457200"/>
            <a:r>
              <a:rPr lang="en-US" dirty="0">
                <a:solidFill>
                  <a:prstClr val="white"/>
                </a:solidFill>
              </a:rPr>
              <a:t>Team </a:t>
            </a:r>
            <a:br>
              <a:rPr lang="en-US" dirty="0">
                <a:solidFill>
                  <a:prstClr val="white"/>
                </a:solidFill>
              </a:rPr>
            </a:br>
            <a:r>
              <a:rPr lang="en-US" dirty="0">
                <a:solidFill>
                  <a:prstClr val="white"/>
                </a:solidFill>
              </a:rPr>
              <a:t>Build-up</a:t>
            </a:r>
          </a:p>
        </p:txBody>
      </p:sp>
      <p:sp>
        <p:nvSpPr>
          <p:cNvPr id="18" name="Rounded Rectangle 17"/>
          <p:cNvSpPr/>
          <p:nvPr/>
        </p:nvSpPr>
        <p:spPr>
          <a:xfrm>
            <a:off x="5649436" y="5553721"/>
            <a:ext cx="1511999" cy="1219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rPr>
              <a:t>Planning Ability</a:t>
            </a:r>
          </a:p>
        </p:txBody>
      </p:sp>
      <p:sp>
        <p:nvSpPr>
          <p:cNvPr id="19" name="Rounded Rectangle 18"/>
          <p:cNvSpPr/>
          <p:nvPr/>
        </p:nvSpPr>
        <p:spPr>
          <a:xfrm>
            <a:off x="7509071" y="4166389"/>
            <a:ext cx="1511999" cy="12192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457200"/>
            <a:r>
              <a:rPr lang="en-US" dirty="0">
                <a:solidFill>
                  <a:prstClr val="white"/>
                </a:solidFill>
              </a:rPr>
              <a:t>Prioritization Ability</a:t>
            </a:r>
          </a:p>
        </p:txBody>
      </p:sp>
      <p:sp>
        <p:nvSpPr>
          <p:cNvPr id="20" name="Rounded Rectangle 19"/>
          <p:cNvSpPr/>
          <p:nvPr/>
        </p:nvSpPr>
        <p:spPr>
          <a:xfrm>
            <a:off x="3789802" y="4166389"/>
            <a:ext cx="1511999" cy="12192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457200"/>
            <a:r>
              <a:rPr lang="en-US" dirty="0">
                <a:solidFill>
                  <a:prstClr val="white"/>
                </a:solidFill>
              </a:rPr>
              <a:t>Estimation Ability</a:t>
            </a: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474B8-E05E-194A-B83E-2067B031ADBA}" type="slidenum">
              <a:rPr lang="en-US" smtClean="0">
                <a:solidFill>
                  <a:prstClr val="black">
                    <a:tint val="75000"/>
                  </a:prstClr>
                </a:solidFill>
              </a:rPr>
              <a:pPr/>
              <a:t>43</a:t>
            </a:fld>
            <a:endParaRPr lang="en-US">
              <a:solidFill>
                <a:prstClr val="black">
                  <a:tint val="75000"/>
                </a:prstClr>
              </a:solidFill>
            </a:endParaRPr>
          </a:p>
        </p:txBody>
      </p:sp>
    </p:spTree>
    <p:extLst>
      <p:ext uri="{BB962C8B-B14F-4D97-AF65-F5344CB8AC3E}">
        <p14:creationId xmlns:p14="http://schemas.microsoft.com/office/powerpoint/2010/main" val="243617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Findings</a:t>
            </a:r>
            <a:endParaRPr lang="en-US" dirty="0"/>
          </a:p>
        </p:txBody>
      </p:sp>
      <p:sp>
        <p:nvSpPr>
          <p:cNvPr id="6" name="Isosceles Triangle 5"/>
          <p:cNvSpPr/>
          <p:nvPr/>
        </p:nvSpPr>
        <p:spPr>
          <a:xfrm flipV="1">
            <a:off x="3523498" y="4474319"/>
            <a:ext cx="5239505" cy="2298604"/>
          </a:xfrm>
          <a:prstGeom prst="triangle">
            <a:avLst/>
          </a:prstGeom>
        </p:spPr>
        <p:style>
          <a:lnRef idx="1">
            <a:schemeClr val="dk1"/>
          </a:lnRef>
          <a:fillRef idx="2">
            <a:schemeClr val="dk1"/>
          </a:fillRef>
          <a:effectRef idx="1">
            <a:schemeClr val="dk1"/>
          </a:effectRef>
          <a:fontRef idx="minor">
            <a:schemeClr val="dk1"/>
          </a:fontRef>
        </p:style>
        <p:txBody>
          <a:bodyPr rtlCol="0" anchor="ctr">
            <a:scene3d>
              <a:camera prst="orthographicFront">
                <a:rot lat="0" lon="0" rev="10800000"/>
              </a:camera>
              <a:lightRig rig="threePt" dir="t"/>
            </a:scene3d>
          </a:bodyPr>
          <a:lstStyle/>
          <a:p>
            <a:pPr algn="ctr" defTabSz="457200"/>
            <a:r>
              <a:rPr lang="en-US" dirty="0">
                <a:solidFill>
                  <a:srgbClr val="000000"/>
                </a:solidFill>
              </a:rPr>
              <a:t>Abilities</a:t>
            </a:r>
          </a:p>
        </p:txBody>
      </p:sp>
      <p:sp>
        <p:nvSpPr>
          <p:cNvPr id="12" name="Rounded Rectangle 11"/>
          <p:cNvSpPr/>
          <p:nvPr/>
        </p:nvSpPr>
        <p:spPr>
          <a:xfrm>
            <a:off x="5383131" y="5553721"/>
            <a:ext cx="1511999" cy="1219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rPr>
              <a:t>Planning Ability</a:t>
            </a:r>
          </a:p>
        </p:txBody>
      </p:sp>
      <p:sp>
        <p:nvSpPr>
          <p:cNvPr id="13" name="Rounded Rectangle 12"/>
          <p:cNvSpPr/>
          <p:nvPr/>
        </p:nvSpPr>
        <p:spPr>
          <a:xfrm>
            <a:off x="7242766" y="4166389"/>
            <a:ext cx="1511999" cy="12192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457200"/>
            <a:r>
              <a:rPr lang="en-US" dirty="0">
                <a:solidFill>
                  <a:prstClr val="white"/>
                </a:solidFill>
              </a:rPr>
              <a:t>Prioritization Ability</a:t>
            </a:r>
          </a:p>
        </p:txBody>
      </p:sp>
      <p:sp>
        <p:nvSpPr>
          <p:cNvPr id="14" name="Rounded Rectangle 13"/>
          <p:cNvSpPr/>
          <p:nvPr/>
        </p:nvSpPr>
        <p:spPr>
          <a:xfrm>
            <a:off x="3523497" y="4166389"/>
            <a:ext cx="1511999" cy="1219200"/>
          </a:xfrm>
          <a:prstGeom prst="roundRect">
            <a:avLst/>
          </a:prstGeom>
          <a:effectLst>
            <a:glow rad="139700">
              <a:schemeClr val="accent2">
                <a:satMod val="175000"/>
                <a:alpha val="40000"/>
              </a:schemeClr>
            </a:glow>
            <a:outerShdw blurRad="38100" dist="30000" dir="5400000" rotWithShape="0">
              <a:srgbClr val="000000">
                <a:alpha val="45000"/>
              </a:srgb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defTabSz="457200"/>
            <a:r>
              <a:rPr lang="en-US" dirty="0">
                <a:solidFill>
                  <a:prstClr val="white"/>
                </a:solidFill>
              </a:rPr>
              <a:t>Estimation Ability</a:t>
            </a:r>
          </a:p>
        </p:txBody>
      </p:sp>
      <p:sp>
        <p:nvSpPr>
          <p:cNvPr id="15" name="Rounded Rectangle 14"/>
          <p:cNvSpPr/>
          <p:nvPr/>
        </p:nvSpPr>
        <p:spPr>
          <a:xfrm>
            <a:off x="3581400" y="381000"/>
            <a:ext cx="5257800" cy="12192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defTabSz="457200"/>
            <a:r>
              <a:rPr lang="en-US" i="1" dirty="0">
                <a:solidFill>
                  <a:prstClr val="white"/>
                </a:solidFill>
              </a:rPr>
              <a:t>“[Previously we] estimated on available days in the sprint, that is not a good way because you do not include the unexpected things” [OPO] </a:t>
            </a:r>
            <a:endParaRPr lang="en-US" dirty="0">
              <a:solidFill>
                <a:prstClr val="white"/>
              </a:solidFill>
            </a:endParaRPr>
          </a:p>
        </p:txBody>
      </p:sp>
      <p:sp>
        <p:nvSpPr>
          <p:cNvPr id="16" name="Rounded Rectangle 15"/>
          <p:cNvSpPr/>
          <p:nvPr/>
        </p:nvSpPr>
        <p:spPr>
          <a:xfrm>
            <a:off x="3581400" y="1905000"/>
            <a:ext cx="5257800" cy="12192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defTabSz="457200"/>
            <a:r>
              <a:rPr lang="en-US" i="1" dirty="0">
                <a:solidFill>
                  <a:prstClr val="white"/>
                </a:solidFill>
              </a:rPr>
              <a:t>“[Sometimes we have a] tester estimating design tasks and a designer estimating test tasks. It is important to know whose estimation should be looked at”. [Line </a:t>
            </a:r>
            <a:r>
              <a:rPr lang="en-US" i="1" dirty="0" err="1">
                <a:solidFill>
                  <a:prstClr val="white"/>
                </a:solidFill>
              </a:rPr>
              <a:t>mgr</a:t>
            </a:r>
            <a:r>
              <a:rPr lang="en-US" i="1" dirty="0">
                <a:solidFill>
                  <a:prstClr val="white"/>
                </a:solidFill>
              </a:rPr>
              <a:t>] </a:t>
            </a:r>
            <a:endParaRPr lang="en-US" dirty="0">
              <a:solidFill>
                <a:prstClr val="white"/>
              </a:solidFill>
            </a:endParaRPr>
          </a:p>
        </p:txBody>
      </p:sp>
      <p:sp>
        <p:nvSpPr>
          <p:cNvPr id="17" name="Rounded Rectangle 16"/>
          <p:cNvSpPr/>
          <p:nvPr/>
        </p:nvSpPr>
        <p:spPr>
          <a:xfrm>
            <a:off x="381000" y="3327400"/>
            <a:ext cx="2362200" cy="24384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285750" indent="-285750" defTabSz="457200">
              <a:buFont typeface="Arial"/>
              <a:buChar char="•"/>
            </a:pPr>
            <a:r>
              <a:rPr lang="en-US" dirty="0">
                <a:solidFill>
                  <a:prstClr val="white"/>
                </a:solidFill>
              </a:rPr>
              <a:t>Skeptical about estimations</a:t>
            </a:r>
          </a:p>
          <a:p>
            <a:pPr marL="285750" indent="-285750" defTabSz="457200">
              <a:buFont typeface="Arial"/>
              <a:buChar char="•"/>
            </a:pPr>
            <a:r>
              <a:rPr lang="en-US" dirty="0">
                <a:solidFill>
                  <a:prstClr val="white"/>
                </a:solidFill>
              </a:rPr>
              <a:t>Need to monitor discussions</a:t>
            </a:r>
          </a:p>
          <a:p>
            <a:pPr marL="285750" indent="-285750" defTabSz="457200">
              <a:buFont typeface="Arial"/>
              <a:buChar char="•"/>
            </a:pPr>
            <a:r>
              <a:rPr lang="en-US" i="1" dirty="0">
                <a:solidFill>
                  <a:prstClr val="white"/>
                </a:solidFill>
              </a:rPr>
              <a:t>Estimate tasks that do not fit role </a:t>
            </a:r>
            <a:endParaRPr lang="en-US" dirty="0">
              <a:solidFill>
                <a:prstClr val="white"/>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474B8-E05E-194A-B83E-2067B031ADBA}" type="slidenum">
              <a:rPr lang="en-US" smtClean="0">
                <a:solidFill>
                  <a:prstClr val="black">
                    <a:tint val="75000"/>
                  </a:prstClr>
                </a:solidFill>
              </a:rPr>
              <a:pPr/>
              <a:t>44</a:t>
            </a:fld>
            <a:endParaRPr lang="en-US">
              <a:solidFill>
                <a:prstClr val="black">
                  <a:tint val="75000"/>
                </a:prstClr>
              </a:solidFill>
            </a:endParaRPr>
          </a:p>
        </p:txBody>
      </p:sp>
    </p:spTree>
    <p:extLst>
      <p:ext uri="{BB962C8B-B14F-4D97-AF65-F5344CB8AC3E}">
        <p14:creationId xmlns:p14="http://schemas.microsoft.com/office/powerpoint/2010/main" val="14263586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Findings</a:t>
            </a:r>
            <a:endParaRPr lang="en-US" dirty="0"/>
          </a:p>
        </p:txBody>
      </p:sp>
      <p:sp>
        <p:nvSpPr>
          <p:cNvPr id="6" name="Isosceles Triangle 5"/>
          <p:cNvSpPr/>
          <p:nvPr/>
        </p:nvSpPr>
        <p:spPr>
          <a:xfrm flipV="1">
            <a:off x="3523498" y="4474319"/>
            <a:ext cx="5239505" cy="2298604"/>
          </a:xfrm>
          <a:prstGeom prst="triangle">
            <a:avLst/>
          </a:prstGeom>
        </p:spPr>
        <p:style>
          <a:lnRef idx="1">
            <a:schemeClr val="dk1"/>
          </a:lnRef>
          <a:fillRef idx="2">
            <a:schemeClr val="dk1"/>
          </a:fillRef>
          <a:effectRef idx="1">
            <a:schemeClr val="dk1"/>
          </a:effectRef>
          <a:fontRef idx="minor">
            <a:schemeClr val="dk1"/>
          </a:fontRef>
        </p:style>
        <p:txBody>
          <a:bodyPr rtlCol="0" anchor="ctr">
            <a:scene3d>
              <a:camera prst="orthographicFront">
                <a:rot lat="0" lon="0" rev="10800000"/>
              </a:camera>
              <a:lightRig rig="threePt" dir="t"/>
            </a:scene3d>
          </a:bodyPr>
          <a:lstStyle/>
          <a:p>
            <a:pPr algn="ctr" defTabSz="457200"/>
            <a:r>
              <a:rPr lang="en-US" dirty="0">
                <a:solidFill>
                  <a:srgbClr val="000000"/>
                </a:solidFill>
              </a:rPr>
              <a:t>Abilities</a:t>
            </a:r>
          </a:p>
        </p:txBody>
      </p:sp>
      <p:sp>
        <p:nvSpPr>
          <p:cNvPr id="12" name="Rounded Rectangle 11"/>
          <p:cNvSpPr/>
          <p:nvPr/>
        </p:nvSpPr>
        <p:spPr>
          <a:xfrm>
            <a:off x="5383131" y="5553721"/>
            <a:ext cx="1511999" cy="1219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rPr>
              <a:t>Planning Ability</a:t>
            </a:r>
          </a:p>
        </p:txBody>
      </p:sp>
      <p:sp>
        <p:nvSpPr>
          <p:cNvPr id="13" name="Rounded Rectangle 12"/>
          <p:cNvSpPr/>
          <p:nvPr/>
        </p:nvSpPr>
        <p:spPr>
          <a:xfrm>
            <a:off x="7242766" y="4166389"/>
            <a:ext cx="1511999" cy="1219200"/>
          </a:xfrm>
          <a:prstGeom prst="roundRect">
            <a:avLst/>
          </a:prstGeom>
          <a:effectLst>
            <a:glow rad="228600">
              <a:schemeClr val="accent2">
                <a:satMod val="175000"/>
                <a:alpha val="40000"/>
              </a:schemeClr>
            </a:glow>
            <a:outerShdw blurRad="38100" dist="30000" dir="5400000" rotWithShape="0">
              <a:srgbClr val="000000">
                <a:alpha val="45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p>
            <a:pPr algn="ctr" defTabSz="457200"/>
            <a:r>
              <a:rPr lang="en-US" dirty="0">
                <a:solidFill>
                  <a:prstClr val="white"/>
                </a:solidFill>
              </a:rPr>
              <a:t>Prioritization Ability</a:t>
            </a:r>
          </a:p>
        </p:txBody>
      </p:sp>
      <p:sp>
        <p:nvSpPr>
          <p:cNvPr id="14" name="Rounded Rectangle 13"/>
          <p:cNvSpPr/>
          <p:nvPr/>
        </p:nvSpPr>
        <p:spPr>
          <a:xfrm>
            <a:off x="3523497" y="4166389"/>
            <a:ext cx="1511999" cy="12192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457200"/>
            <a:r>
              <a:rPr lang="en-US" dirty="0">
                <a:solidFill>
                  <a:prstClr val="white"/>
                </a:solidFill>
              </a:rPr>
              <a:t>Estimation Ability</a:t>
            </a:r>
          </a:p>
        </p:txBody>
      </p:sp>
      <p:sp>
        <p:nvSpPr>
          <p:cNvPr id="15" name="Rounded Rectangle 14"/>
          <p:cNvSpPr/>
          <p:nvPr/>
        </p:nvSpPr>
        <p:spPr>
          <a:xfrm>
            <a:off x="3581400" y="381000"/>
            <a:ext cx="5257800" cy="27432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defTabSz="457200"/>
            <a:r>
              <a:rPr lang="en-US" dirty="0">
                <a:solidFill>
                  <a:prstClr val="white"/>
                </a:solidFill>
              </a:rPr>
              <a:t>“</a:t>
            </a:r>
            <a:r>
              <a:rPr lang="en-US" i="1" dirty="0">
                <a:solidFill>
                  <a:prstClr val="white"/>
                </a:solidFill>
              </a:rPr>
              <a:t>The challenge is if you have a lot of small backlog you are not in control at all be- cause if you have one common backlog and you decide on a program level, that is how we work [...] if not everything is visible on the common backlog program and only visible in the XFTs backlog then you maybe having a mismatch.” [OPO] </a:t>
            </a:r>
            <a:endParaRPr lang="en-US" dirty="0">
              <a:solidFill>
                <a:prstClr val="white"/>
              </a:solidFill>
            </a:endParaRPr>
          </a:p>
        </p:txBody>
      </p:sp>
      <p:sp>
        <p:nvSpPr>
          <p:cNvPr id="17" name="Rounded Rectangle 16"/>
          <p:cNvSpPr/>
          <p:nvPr/>
        </p:nvSpPr>
        <p:spPr>
          <a:xfrm>
            <a:off x="381000" y="3327400"/>
            <a:ext cx="2362200" cy="24384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marL="285750" indent="-285750" defTabSz="457200">
              <a:buFont typeface="Arial"/>
              <a:buChar char="•"/>
            </a:pPr>
            <a:r>
              <a:rPr lang="en-US" dirty="0">
                <a:solidFill>
                  <a:prstClr val="white"/>
                </a:solidFill>
              </a:rPr>
              <a:t>Complex structure of product owners and backlogs</a:t>
            </a:r>
          </a:p>
          <a:p>
            <a:pPr marL="285750" indent="-285750" defTabSz="457200">
              <a:buFont typeface="Arial"/>
              <a:buChar char="•"/>
            </a:pPr>
            <a:r>
              <a:rPr lang="en-US" dirty="0">
                <a:solidFill>
                  <a:prstClr val="white"/>
                </a:solidFill>
              </a:rPr>
              <a:t>Inconsistencies between backlogs</a:t>
            </a:r>
          </a:p>
          <a:p>
            <a:pPr marL="285750" indent="-285750" defTabSz="457200">
              <a:buFont typeface="Arial"/>
              <a:buChar char="•"/>
            </a:pPr>
            <a:r>
              <a:rPr lang="en-US" dirty="0">
                <a:solidFill>
                  <a:prstClr val="white"/>
                </a:solidFill>
              </a:rPr>
              <a:t>Lack of transparency</a:t>
            </a: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474B8-E05E-194A-B83E-2067B031ADBA}" type="slidenum">
              <a:rPr lang="en-US" smtClean="0">
                <a:solidFill>
                  <a:prstClr val="black">
                    <a:tint val="75000"/>
                  </a:prstClr>
                </a:solidFill>
              </a:rPr>
              <a:pPr/>
              <a:t>45</a:t>
            </a:fld>
            <a:endParaRPr lang="en-US">
              <a:solidFill>
                <a:prstClr val="black">
                  <a:tint val="75000"/>
                </a:prstClr>
              </a:solidFill>
            </a:endParaRPr>
          </a:p>
        </p:txBody>
      </p:sp>
    </p:spTree>
    <p:extLst>
      <p:ext uri="{BB962C8B-B14F-4D97-AF65-F5344CB8AC3E}">
        <p14:creationId xmlns:p14="http://schemas.microsoft.com/office/powerpoint/2010/main" val="4499295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Findings</a:t>
            </a:r>
            <a:endParaRPr lang="en-US" dirty="0"/>
          </a:p>
        </p:txBody>
      </p:sp>
      <p:sp>
        <p:nvSpPr>
          <p:cNvPr id="6" name="Isosceles Triangle 5"/>
          <p:cNvSpPr/>
          <p:nvPr/>
        </p:nvSpPr>
        <p:spPr>
          <a:xfrm flipV="1">
            <a:off x="3523498" y="4474319"/>
            <a:ext cx="5239505" cy="2298604"/>
          </a:xfrm>
          <a:prstGeom prst="triangle">
            <a:avLst/>
          </a:prstGeom>
        </p:spPr>
        <p:style>
          <a:lnRef idx="1">
            <a:schemeClr val="dk1"/>
          </a:lnRef>
          <a:fillRef idx="2">
            <a:schemeClr val="dk1"/>
          </a:fillRef>
          <a:effectRef idx="1">
            <a:schemeClr val="dk1"/>
          </a:effectRef>
          <a:fontRef idx="minor">
            <a:schemeClr val="dk1"/>
          </a:fontRef>
        </p:style>
        <p:txBody>
          <a:bodyPr rtlCol="0" anchor="ctr">
            <a:scene3d>
              <a:camera prst="orthographicFront">
                <a:rot lat="0" lon="0" rev="10800000"/>
              </a:camera>
              <a:lightRig rig="threePt" dir="t"/>
            </a:scene3d>
          </a:bodyPr>
          <a:lstStyle/>
          <a:p>
            <a:pPr algn="ctr" defTabSz="457200"/>
            <a:r>
              <a:rPr lang="en-US" dirty="0">
                <a:solidFill>
                  <a:srgbClr val="000000"/>
                </a:solidFill>
              </a:rPr>
              <a:t>Abilities</a:t>
            </a:r>
          </a:p>
        </p:txBody>
      </p:sp>
      <p:sp>
        <p:nvSpPr>
          <p:cNvPr id="12" name="Rounded Rectangle 11"/>
          <p:cNvSpPr/>
          <p:nvPr/>
        </p:nvSpPr>
        <p:spPr>
          <a:xfrm>
            <a:off x="5383131" y="5553721"/>
            <a:ext cx="1511999" cy="1219200"/>
          </a:xfrm>
          <a:prstGeom prst="roundRect">
            <a:avLst/>
          </a:prstGeom>
          <a:effectLst>
            <a:glow rad="228600">
              <a:schemeClr val="accent2">
                <a:satMod val="175000"/>
                <a:alpha val="40000"/>
              </a:schemeClr>
            </a:glow>
            <a:outerShdw blurRad="38100" dist="30000" dir="5400000" rotWithShape="0">
              <a:srgbClr val="000000">
                <a:alpha val="4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rPr>
              <a:t>Planning Ability</a:t>
            </a:r>
          </a:p>
        </p:txBody>
      </p:sp>
      <p:sp>
        <p:nvSpPr>
          <p:cNvPr id="13" name="Rounded Rectangle 12"/>
          <p:cNvSpPr/>
          <p:nvPr/>
        </p:nvSpPr>
        <p:spPr>
          <a:xfrm>
            <a:off x="7242766" y="4166389"/>
            <a:ext cx="1511999" cy="1219200"/>
          </a:xfrm>
          <a:prstGeom prst="roundRect">
            <a:avLst/>
          </a:prstGeom>
          <a:effectLst>
            <a:outerShdw blurRad="38100" dist="30000" dir="5400000" rotWithShape="0">
              <a:srgbClr val="000000">
                <a:alpha val="45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p>
            <a:pPr algn="ctr" defTabSz="457200"/>
            <a:r>
              <a:rPr lang="en-US" dirty="0">
                <a:solidFill>
                  <a:prstClr val="white"/>
                </a:solidFill>
              </a:rPr>
              <a:t>Prioritization Ability</a:t>
            </a:r>
          </a:p>
        </p:txBody>
      </p:sp>
      <p:sp>
        <p:nvSpPr>
          <p:cNvPr id="14" name="Rounded Rectangle 13"/>
          <p:cNvSpPr/>
          <p:nvPr/>
        </p:nvSpPr>
        <p:spPr>
          <a:xfrm>
            <a:off x="3523497" y="4166389"/>
            <a:ext cx="1511999" cy="12192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457200"/>
            <a:r>
              <a:rPr lang="en-US" dirty="0">
                <a:solidFill>
                  <a:prstClr val="white"/>
                </a:solidFill>
              </a:rPr>
              <a:t>Estimation Ability</a:t>
            </a:r>
          </a:p>
        </p:txBody>
      </p:sp>
      <p:sp>
        <p:nvSpPr>
          <p:cNvPr id="15" name="Rounded Rectangle 14"/>
          <p:cNvSpPr/>
          <p:nvPr/>
        </p:nvSpPr>
        <p:spPr>
          <a:xfrm>
            <a:off x="3581400" y="381000"/>
            <a:ext cx="5257800" cy="1219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dirty="0">
                <a:solidFill>
                  <a:prstClr val="white"/>
                </a:solidFill>
              </a:rPr>
              <a:t>“... we have been working like this for two and half years now, and we are still struggling finding our roles”. </a:t>
            </a:r>
            <a:r>
              <a:rPr lang="en-US" i="1" dirty="0">
                <a:solidFill>
                  <a:prstClr val="white"/>
                </a:solidFill>
              </a:rPr>
              <a:t>[OPO] </a:t>
            </a:r>
            <a:endParaRPr lang="en-US" dirty="0">
              <a:solidFill>
                <a:prstClr val="white"/>
              </a:solidFill>
            </a:endParaRPr>
          </a:p>
        </p:txBody>
      </p:sp>
      <p:sp>
        <p:nvSpPr>
          <p:cNvPr id="17" name="Rounded Rectangle 16"/>
          <p:cNvSpPr/>
          <p:nvPr/>
        </p:nvSpPr>
        <p:spPr>
          <a:xfrm>
            <a:off x="381000" y="3124200"/>
            <a:ext cx="2362200" cy="264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defTabSz="457200">
              <a:buFont typeface="Arial"/>
              <a:buChar char="•"/>
            </a:pPr>
            <a:r>
              <a:rPr lang="en-US" dirty="0">
                <a:solidFill>
                  <a:prstClr val="white"/>
                </a:solidFill>
              </a:rPr>
              <a:t>Unclear requirements</a:t>
            </a:r>
          </a:p>
          <a:p>
            <a:pPr marL="285750" indent="-285750" defTabSz="457200">
              <a:buFont typeface="Arial"/>
              <a:buChar char="•"/>
            </a:pPr>
            <a:r>
              <a:rPr lang="en-US" dirty="0">
                <a:solidFill>
                  <a:prstClr val="white"/>
                </a:solidFill>
              </a:rPr>
              <a:t>Unclear role of operational product owner</a:t>
            </a:r>
          </a:p>
          <a:p>
            <a:pPr marL="285750" indent="-285750" defTabSz="457200">
              <a:buFont typeface="Arial"/>
              <a:buChar char="•"/>
            </a:pPr>
            <a:r>
              <a:rPr lang="en-US" dirty="0">
                <a:solidFill>
                  <a:prstClr val="white"/>
                </a:solidFill>
              </a:rPr>
              <a:t>Involvement of teams</a:t>
            </a:r>
          </a:p>
        </p:txBody>
      </p:sp>
      <p:sp>
        <p:nvSpPr>
          <p:cNvPr id="9" name="Rounded Rectangle 8"/>
          <p:cNvSpPr/>
          <p:nvPr/>
        </p:nvSpPr>
        <p:spPr>
          <a:xfrm>
            <a:off x="3581400" y="1905000"/>
            <a:ext cx="5257800" cy="1828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dirty="0">
                <a:solidFill>
                  <a:prstClr val="white"/>
                </a:solidFill>
              </a:rPr>
              <a:t>”[planning is done by] me as the manager and perhaps with the help of the team leaders sometimes... [unclear] just how much should the team be involved in the planning phase and stuff like that..." </a:t>
            </a:r>
          </a:p>
          <a:p>
            <a:pPr defTabSz="457200"/>
            <a:r>
              <a:rPr lang="en-US" i="1" dirty="0">
                <a:solidFill>
                  <a:prstClr val="white"/>
                </a:solidFill>
              </a:rPr>
              <a:t>[Line </a:t>
            </a:r>
            <a:r>
              <a:rPr lang="en-US" i="1" dirty="0" err="1">
                <a:solidFill>
                  <a:prstClr val="white"/>
                </a:solidFill>
              </a:rPr>
              <a:t>mgr</a:t>
            </a:r>
            <a:r>
              <a:rPr lang="en-US" i="1" dirty="0">
                <a:solidFill>
                  <a:prstClr val="white"/>
                </a:solidFill>
              </a:rPr>
              <a:t>] </a:t>
            </a:r>
            <a:endParaRPr lang="en-US" dirty="0">
              <a:solidFill>
                <a:prstClr val="white"/>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474B8-E05E-194A-B83E-2067B031ADBA}"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6753534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3" name="Isosceles Triangle 2"/>
          <p:cNvSpPr/>
          <p:nvPr/>
        </p:nvSpPr>
        <p:spPr>
          <a:xfrm>
            <a:off x="3523498" y="482600"/>
            <a:ext cx="5231265" cy="234480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defTabSz="457200"/>
            <a:r>
              <a:rPr lang="en-US" dirty="0">
                <a:solidFill>
                  <a:srgbClr val="000000"/>
                </a:solidFill>
              </a:rPr>
              <a:t>Context</a:t>
            </a:r>
          </a:p>
        </p:txBody>
      </p:sp>
      <p:sp>
        <p:nvSpPr>
          <p:cNvPr id="4" name="Rounded Rectangle 3"/>
          <p:cNvSpPr/>
          <p:nvPr/>
        </p:nvSpPr>
        <p:spPr>
          <a:xfrm>
            <a:off x="5383131" y="482600"/>
            <a:ext cx="1511999" cy="12192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457200"/>
            <a:r>
              <a:rPr lang="en-US" dirty="0">
                <a:solidFill>
                  <a:prstClr val="white"/>
                </a:solidFill>
              </a:rPr>
              <a:t>Team Spirit</a:t>
            </a:r>
          </a:p>
        </p:txBody>
      </p:sp>
      <p:sp>
        <p:nvSpPr>
          <p:cNvPr id="5" name="Rounded Rectangle 4"/>
          <p:cNvSpPr/>
          <p:nvPr/>
        </p:nvSpPr>
        <p:spPr>
          <a:xfrm>
            <a:off x="7251002" y="1869937"/>
            <a:ext cx="1511999" cy="1247999"/>
          </a:xfrm>
          <a:prstGeom prst="roundRect">
            <a:avLst/>
          </a:prstGeom>
          <a:effectLst>
            <a:glow rad="228600">
              <a:schemeClr val="accent4">
                <a:satMod val="175000"/>
                <a:alpha val="40000"/>
              </a:schemeClr>
            </a:glow>
            <a:outerShdw blurRad="38100" dist="30000" dir="5400000" rotWithShape="0">
              <a:srgbClr val="000000">
                <a:alpha val="4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defTabSz="457200"/>
            <a:r>
              <a:rPr lang="en-US" dirty="0">
                <a:solidFill>
                  <a:prstClr val="white"/>
                </a:solidFill>
              </a:rPr>
              <a:t>Work Environment</a:t>
            </a:r>
          </a:p>
        </p:txBody>
      </p:sp>
      <p:sp>
        <p:nvSpPr>
          <p:cNvPr id="6" name="Rounded Rectangle 5"/>
          <p:cNvSpPr/>
          <p:nvPr/>
        </p:nvSpPr>
        <p:spPr>
          <a:xfrm>
            <a:off x="3523497" y="1869935"/>
            <a:ext cx="1511999" cy="12192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457200"/>
            <a:r>
              <a:rPr lang="en-US" dirty="0">
                <a:solidFill>
                  <a:prstClr val="white"/>
                </a:solidFill>
              </a:rPr>
              <a:t>Team </a:t>
            </a:r>
            <a:br>
              <a:rPr lang="en-US" dirty="0">
                <a:solidFill>
                  <a:prstClr val="white"/>
                </a:solidFill>
              </a:rPr>
            </a:br>
            <a:r>
              <a:rPr lang="en-US" dirty="0">
                <a:solidFill>
                  <a:prstClr val="white"/>
                </a:solidFill>
              </a:rPr>
              <a:t>Build-up</a:t>
            </a:r>
          </a:p>
        </p:txBody>
      </p:sp>
      <p:sp>
        <p:nvSpPr>
          <p:cNvPr id="7" name="Rounded Rectangle 6"/>
          <p:cNvSpPr/>
          <p:nvPr/>
        </p:nvSpPr>
        <p:spPr>
          <a:xfrm>
            <a:off x="3505200" y="3733800"/>
            <a:ext cx="5334000" cy="18288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defTabSz="457200"/>
            <a:r>
              <a:rPr lang="en-US" i="1" dirty="0">
                <a:solidFill>
                  <a:prstClr val="white"/>
                </a:solidFill>
              </a:rPr>
              <a:t>“...we have scrum meetings in open office space [...]. You kind of get disturbed when other teams are having their scrum meeting in the open setting. It is better [if] every team has their different rooms.“ [Dev.] </a:t>
            </a:r>
            <a:endParaRPr lang="en-US" dirty="0">
              <a:solidFill>
                <a:prstClr val="white"/>
              </a:solidFill>
            </a:endParaRPr>
          </a:p>
        </p:txBody>
      </p:sp>
      <p:sp>
        <p:nvSpPr>
          <p:cNvPr id="8" name="Rounded Rectangle 7"/>
          <p:cNvSpPr/>
          <p:nvPr/>
        </p:nvSpPr>
        <p:spPr>
          <a:xfrm>
            <a:off x="609600" y="2819400"/>
            <a:ext cx="2133600" cy="27432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285750" indent="-285750" defTabSz="457200">
              <a:buFont typeface="Arial"/>
              <a:buChar char="•"/>
            </a:pPr>
            <a:r>
              <a:rPr lang="en-US" dirty="0">
                <a:solidFill>
                  <a:prstClr val="white"/>
                </a:solidFill>
              </a:rPr>
              <a:t>Open Space</a:t>
            </a:r>
          </a:p>
          <a:p>
            <a:pPr marL="285750" indent="-285750" defTabSz="457200">
              <a:buFont typeface="Arial"/>
              <a:buChar char="•"/>
            </a:pPr>
            <a:r>
              <a:rPr lang="en-US" dirty="0">
                <a:solidFill>
                  <a:prstClr val="white"/>
                </a:solidFill>
              </a:rPr>
              <a:t>Disturbing other teams</a:t>
            </a:r>
          </a:p>
          <a:p>
            <a:pPr marL="285750" indent="-285750" defTabSz="457200">
              <a:buFont typeface="Arial"/>
              <a:buChar char="•"/>
            </a:pPr>
            <a:r>
              <a:rPr lang="en-US" dirty="0">
                <a:solidFill>
                  <a:prstClr val="white"/>
                </a:solidFill>
              </a:rPr>
              <a:t>By-passing operative product owner</a:t>
            </a:r>
          </a:p>
        </p:txBody>
      </p:sp>
      <p:sp>
        <p:nvSpPr>
          <p:cNvPr id="10" name="Footer Placeholder 9"/>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11" name="Slide Number Placeholder 10"/>
          <p:cNvSpPr>
            <a:spLocks noGrp="1"/>
          </p:cNvSpPr>
          <p:nvPr>
            <p:ph type="sldNum" sz="quarter" idx="12"/>
          </p:nvPr>
        </p:nvSpPr>
        <p:spPr/>
        <p:txBody>
          <a:bodyPr/>
          <a:lstStyle/>
          <a:p>
            <a:fld id="{112474B8-E05E-194A-B83E-2067B031ADBA}" type="slidenum">
              <a:rPr lang="en-US" smtClean="0">
                <a:solidFill>
                  <a:prstClr val="black">
                    <a:tint val="75000"/>
                  </a:prstClr>
                </a:solidFill>
              </a:rPr>
              <a:pPr/>
              <a:t>47</a:t>
            </a:fld>
            <a:endParaRPr lang="en-US">
              <a:solidFill>
                <a:prstClr val="black">
                  <a:tint val="75000"/>
                </a:prstClr>
              </a:solidFill>
            </a:endParaRPr>
          </a:p>
        </p:txBody>
      </p:sp>
    </p:spTree>
    <p:extLst>
      <p:ext uri="{BB962C8B-B14F-4D97-AF65-F5344CB8AC3E}">
        <p14:creationId xmlns:p14="http://schemas.microsoft.com/office/powerpoint/2010/main" val="12149143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3" name="Isosceles Triangle 2"/>
          <p:cNvSpPr/>
          <p:nvPr/>
        </p:nvSpPr>
        <p:spPr>
          <a:xfrm>
            <a:off x="3523498" y="482600"/>
            <a:ext cx="5231265" cy="234480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defTabSz="457200"/>
            <a:r>
              <a:rPr lang="en-US" dirty="0">
                <a:solidFill>
                  <a:srgbClr val="000000"/>
                </a:solidFill>
              </a:rPr>
              <a:t>Context</a:t>
            </a:r>
          </a:p>
        </p:txBody>
      </p:sp>
      <p:sp>
        <p:nvSpPr>
          <p:cNvPr id="4" name="Rounded Rectangle 3"/>
          <p:cNvSpPr/>
          <p:nvPr/>
        </p:nvSpPr>
        <p:spPr>
          <a:xfrm>
            <a:off x="5383131" y="482600"/>
            <a:ext cx="1511999" cy="1219200"/>
          </a:xfrm>
          <a:prstGeom prst="roundRect">
            <a:avLst/>
          </a:prstGeom>
          <a:effectLst>
            <a:outerShdw blurRad="38100" dist="30000" dir="5400000" rotWithShape="0">
              <a:srgbClr val="000000">
                <a:alpha val="45000"/>
              </a:srgb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457200"/>
            <a:r>
              <a:rPr lang="en-US" dirty="0">
                <a:solidFill>
                  <a:prstClr val="white"/>
                </a:solidFill>
              </a:rPr>
              <a:t>Team Spirit</a:t>
            </a:r>
          </a:p>
        </p:txBody>
      </p:sp>
      <p:sp>
        <p:nvSpPr>
          <p:cNvPr id="5" name="Rounded Rectangle 4"/>
          <p:cNvSpPr/>
          <p:nvPr/>
        </p:nvSpPr>
        <p:spPr>
          <a:xfrm>
            <a:off x="7251002" y="1869937"/>
            <a:ext cx="1511999" cy="1247999"/>
          </a:xfrm>
          <a:prstGeom prst="roundRect">
            <a:avLst/>
          </a:prstGeom>
          <a:effectLst>
            <a:outerShdw blurRad="38100" dist="30000" dir="5400000" rotWithShape="0">
              <a:srgbClr val="000000">
                <a:alpha val="4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defTabSz="457200"/>
            <a:r>
              <a:rPr lang="en-US" dirty="0">
                <a:solidFill>
                  <a:prstClr val="white"/>
                </a:solidFill>
              </a:rPr>
              <a:t>Work Environment</a:t>
            </a:r>
          </a:p>
        </p:txBody>
      </p:sp>
      <p:sp>
        <p:nvSpPr>
          <p:cNvPr id="6" name="Rounded Rectangle 5"/>
          <p:cNvSpPr/>
          <p:nvPr/>
        </p:nvSpPr>
        <p:spPr>
          <a:xfrm>
            <a:off x="3523497" y="1869935"/>
            <a:ext cx="1511999" cy="1219200"/>
          </a:xfrm>
          <a:prstGeom prst="roundRect">
            <a:avLst/>
          </a:prstGeom>
          <a:effectLst>
            <a:glow rad="228600">
              <a:schemeClr val="accent4">
                <a:satMod val="175000"/>
                <a:alpha val="40000"/>
              </a:schemeClr>
            </a:glow>
            <a:outerShdw blurRad="38100" dist="30000" dir="5400000" rotWithShape="0">
              <a:srgbClr val="000000">
                <a:alpha val="45000"/>
              </a:srgb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457200"/>
            <a:r>
              <a:rPr lang="en-US" dirty="0">
                <a:solidFill>
                  <a:prstClr val="white"/>
                </a:solidFill>
              </a:rPr>
              <a:t>Team </a:t>
            </a:r>
            <a:br>
              <a:rPr lang="en-US" dirty="0">
                <a:solidFill>
                  <a:prstClr val="white"/>
                </a:solidFill>
              </a:rPr>
            </a:br>
            <a:r>
              <a:rPr lang="en-US" dirty="0">
                <a:solidFill>
                  <a:prstClr val="white"/>
                </a:solidFill>
              </a:rPr>
              <a:t>Build-up</a:t>
            </a:r>
          </a:p>
        </p:txBody>
      </p:sp>
      <p:sp>
        <p:nvSpPr>
          <p:cNvPr id="7" name="Rounded Rectangle 6"/>
          <p:cNvSpPr/>
          <p:nvPr/>
        </p:nvSpPr>
        <p:spPr>
          <a:xfrm>
            <a:off x="3505200" y="3733800"/>
            <a:ext cx="5334000" cy="18288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defTabSz="457200"/>
            <a:r>
              <a:rPr lang="en-US" i="1" dirty="0">
                <a:solidFill>
                  <a:prstClr val="white"/>
                </a:solidFill>
              </a:rPr>
              <a:t>“[Sometimes] operative product owner has one view and the team has another view [… It] can be a challenge to have the operative product owners to understand what capability a certain team has and he wants much more than they are capable of doing.” </a:t>
            </a:r>
          </a:p>
        </p:txBody>
      </p:sp>
      <p:sp>
        <p:nvSpPr>
          <p:cNvPr id="8" name="Rounded Rectangle 7"/>
          <p:cNvSpPr/>
          <p:nvPr/>
        </p:nvSpPr>
        <p:spPr>
          <a:xfrm>
            <a:off x="609600" y="2819400"/>
            <a:ext cx="2133600" cy="27432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marL="285750" indent="-285750" defTabSz="457200">
              <a:buFont typeface="Arial"/>
              <a:buChar char="•"/>
            </a:pPr>
            <a:r>
              <a:rPr lang="en-US" dirty="0">
                <a:solidFill>
                  <a:prstClr val="white"/>
                </a:solidFill>
              </a:rPr>
              <a:t>Capabilities of team</a:t>
            </a:r>
          </a:p>
          <a:p>
            <a:pPr marL="285750" indent="-285750" defTabSz="457200">
              <a:buFont typeface="Arial"/>
              <a:buChar char="•"/>
            </a:pPr>
            <a:r>
              <a:rPr lang="en-US" dirty="0">
                <a:solidFill>
                  <a:prstClr val="white"/>
                </a:solidFill>
              </a:rPr>
              <a:t>Moving team members</a:t>
            </a:r>
          </a:p>
          <a:p>
            <a:pPr marL="285750" indent="-285750" defTabSz="457200">
              <a:buFont typeface="Arial"/>
              <a:buChar char="•"/>
            </a:pPr>
            <a:r>
              <a:rPr lang="en-US" dirty="0">
                <a:solidFill>
                  <a:prstClr val="white"/>
                </a:solidFill>
              </a:rPr>
              <a:t>Need for broader competence</a:t>
            </a:r>
          </a:p>
        </p:txBody>
      </p:sp>
      <p:sp>
        <p:nvSpPr>
          <p:cNvPr id="10" name="Footer Placeholder 9"/>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11" name="Slide Number Placeholder 10"/>
          <p:cNvSpPr>
            <a:spLocks noGrp="1"/>
          </p:cNvSpPr>
          <p:nvPr>
            <p:ph type="sldNum" sz="quarter" idx="12"/>
          </p:nvPr>
        </p:nvSpPr>
        <p:spPr/>
        <p:txBody>
          <a:bodyPr/>
          <a:lstStyle/>
          <a:p>
            <a:fld id="{112474B8-E05E-194A-B83E-2067B031ADBA}" type="slidenum">
              <a:rPr lang="en-US" smtClean="0">
                <a:solidFill>
                  <a:prstClr val="black">
                    <a:tint val="75000"/>
                  </a:prstClr>
                </a:solidFill>
              </a:rPr>
              <a:pPr/>
              <a:t>48</a:t>
            </a:fld>
            <a:endParaRPr lang="en-US">
              <a:solidFill>
                <a:prstClr val="black">
                  <a:tint val="75000"/>
                </a:prstClr>
              </a:solidFill>
            </a:endParaRPr>
          </a:p>
        </p:txBody>
      </p:sp>
    </p:spTree>
    <p:extLst>
      <p:ext uri="{BB962C8B-B14F-4D97-AF65-F5344CB8AC3E}">
        <p14:creationId xmlns:p14="http://schemas.microsoft.com/office/powerpoint/2010/main" val="7915698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3" name="Isosceles Triangle 2"/>
          <p:cNvSpPr/>
          <p:nvPr/>
        </p:nvSpPr>
        <p:spPr>
          <a:xfrm>
            <a:off x="3523498" y="482600"/>
            <a:ext cx="5231265" cy="234480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defTabSz="457200"/>
            <a:r>
              <a:rPr lang="en-US" dirty="0">
                <a:solidFill>
                  <a:srgbClr val="000000"/>
                </a:solidFill>
              </a:rPr>
              <a:t>Context</a:t>
            </a:r>
          </a:p>
        </p:txBody>
      </p:sp>
      <p:sp>
        <p:nvSpPr>
          <p:cNvPr id="4" name="Rounded Rectangle 3"/>
          <p:cNvSpPr/>
          <p:nvPr/>
        </p:nvSpPr>
        <p:spPr>
          <a:xfrm>
            <a:off x="5383131" y="482600"/>
            <a:ext cx="1511999" cy="1219200"/>
          </a:xfrm>
          <a:prstGeom prst="roundRect">
            <a:avLst/>
          </a:prstGeom>
          <a:effectLst>
            <a:glow rad="228600">
              <a:schemeClr val="accent4">
                <a:satMod val="175000"/>
                <a:alpha val="40000"/>
              </a:schemeClr>
            </a:glow>
            <a:outerShdw blurRad="38100" dist="30000" dir="5400000" rotWithShape="0">
              <a:srgbClr val="000000">
                <a:alpha val="45000"/>
              </a:srgb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457200"/>
            <a:r>
              <a:rPr lang="en-US" dirty="0">
                <a:solidFill>
                  <a:prstClr val="white"/>
                </a:solidFill>
              </a:rPr>
              <a:t>Team Spirit</a:t>
            </a:r>
          </a:p>
        </p:txBody>
      </p:sp>
      <p:sp>
        <p:nvSpPr>
          <p:cNvPr id="5" name="Rounded Rectangle 4"/>
          <p:cNvSpPr/>
          <p:nvPr/>
        </p:nvSpPr>
        <p:spPr>
          <a:xfrm>
            <a:off x="7251002" y="1869937"/>
            <a:ext cx="1511999" cy="1247999"/>
          </a:xfrm>
          <a:prstGeom prst="roundRect">
            <a:avLst/>
          </a:prstGeom>
          <a:effectLst>
            <a:outerShdw blurRad="38100" dist="30000" dir="5400000" rotWithShape="0">
              <a:srgbClr val="000000">
                <a:alpha val="4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defTabSz="457200"/>
            <a:r>
              <a:rPr lang="en-US" dirty="0">
                <a:solidFill>
                  <a:prstClr val="white"/>
                </a:solidFill>
              </a:rPr>
              <a:t>Work Environment</a:t>
            </a:r>
          </a:p>
        </p:txBody>
      </p:sp>
      <p:sp>
        <p:nvSpPr>
          <p:cNvPr id="6" name="Rounded Rectangle 5"/>
          <p:cNvSpPr/>
          <p:nvPr/>
        </p:nvSpPr>
        <p:spPr>
          <a:xfrm>
            <a:off x="3523497" y="1869935"/>
            <a:ext cx="1511999" cy="1219200"/>
          </a:xfrm>
          <a:prstGeom prst="roundRect">
            <a:avLst/>
          </a:prstGeom>
          <a:effectLst>
            <a:outerShdw blurRad="38100" dist="30000" dir="5400000" rotWithShape="0">
              <a:srgbClr val="000000">
                <a:alpha val="45000"/>
              </a:srgb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457200"/>
            <a:r>
              <a:rPr lang="en-US" dirty="0">
                <a:solidFill>
                  <a:prstClr val="white"/>
                </a:solidFill>
              </a:rPr>
              <a:t>Team </a:t>
            </a:r>
            <a:br>
              <a:rPr lang="en-US" dirty="0">
                <a:solidFill>
                  <a:prstClr val="white"/>
                </a:solidFill>
              </a:rPr>
            </a:br>
            <a:r>
              <a:rPr lang="en-US" dirty="0">
                <a:solidFill>
                  <a:prstClr val="white"/>
                </a:solidFill>
              </a:rPr>
              <a:t>Build-up</a:t>
            </a:r>
          </a:p>
        </p:txBody>
      </p:sp>
      <p:sp>
        <p:nvSpPr>
          <p:cNvPr id="7" name="Rounded Rectangle 6"/>
          <p:cNvSpPr/>
          <p:nvPr/>
        </p:nvSpPr>
        <p:spPr>
          <a:xfrm>
            <a:off x="3505200" y="3733800"/>
            <a:ext cx="5334000" cy="18288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defTabSz="457200"/>
            <a:r>
              <a:rPr lang="en-US" i="1" dirty="0">
                <a:solidFill>
                  <a:prstClr val="white"/>
                </a:solidFill>
              </a:rPr>
              <a:t>“moving somebody from one team to the other, then you are impacting the team spirit in both teams, you might go back to the team development stage when you get a new team member or lose a new team member”. </a:t>
            </a:r>
          </a:p>
        </p:txBody>
      </p:sp>
      <p:sp>
        <p:nvSpPr>
          <p:cNvPr id="8" name="Rounded Rectangle 7"/>
          <p:cNvSpPr/>
          <p:nvPr/>
        </p:nvSpPr>
        <p:spPr>
          <a:xfrm>
            <a:off x="609600" y="2819400"/>
            <a:ext cx="2133600" cy="27432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marL="285750" indent="-285750" defTabSz="457200">
              <a:buFont typeface="Arial"/>
              <a:buChar char="•"/>
            </a:pPr>
            <a:r>
              <a:rPr lang="en-US" dirty="0">
                <a:solidFill>
                  <a:prstClr val="white"/>
                </a:solidFill>
              </a:rPr>
              <a:t>Shared concept of agile</a:t>
            </a:r>
          </a:p>
          <a:p>
            <a:pPr marL="285750" indent="-285750" defTabSz="457200">
              <a:buFont typeface="Arial"/>
              <a:buChar char="•"/>
            </a:pPr>
            <a:r>
              <a:rPr lang="en-US" dirty="0">
                <a:solidFill>
                  <a:prstClr val="white"/>
                </a:solidFill>
              </a:rPr>
              <a:t>Team maturity</a:t>
            </a:r>
          </a:p>
        </p:txBody>
      </p:sp>
      <p:sp>
        <p:nvSpPr>
          <p:cNvPr id="10" name="Footer Placeholder 9"/>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11" name="Slide Number Placeholder 10"/>
          <p:cNvSpPr>
            <a:spLocks noGrp="1"/>
          </p:cNvSpPr>
          <p:nvPr>
            <p:ph type="sldNum" sz="quarter" idx="12"/>
          </p:nvPr>
        </p:nvSpPr>
        <p:spPr/>
        <p:txBody>
          <a:bodyPr/>
          <a:lstStyle/>
          <a:p>
            <a:fld id="{112474B8-E05E-194A-B83E-2067B031ADBA}" type="slidenum">
              <a:rPr lang="en-US" smtClean="0">
                <a:solidFill>
                  <a:prstClr val="black">
                    <a:tint val="75000"/>
                  </a:prstClr>
                </a:solidFill>
              </a:rPr>
              <a:pPr/>
              <a:t>49</a:t>
            </a:fld>
            <a:endParaRPr lang="en-US">
              <a:solidFill>
                <a:prstClr val="black">
                  <a:tint val="75000"/>
                </a:prstClr>
              </a:solidFill>
            </a:endParaRPr>
          </a:p>
        </p:txBody>
      </p:sp>
    </p:spTree>
    <p:extLst>
      <p:ext uri="{BB962C8B-B14F-4D97-AF65-F5344CB8AC3E}">
        <p14:creationId xmlns:p14="http://schemas.microsoft.com/office/powerpoint/2010/main" val="2528724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5</a:t>
            </a:fld>
            <a:endParaRPr lang="en-US">
              <a:solidFill>
                <a:prstClr val="black">
                  <a:tint val="75000"/>
                </a:prstClr>
              </a:solidFill>
            </a:endParaRPr>
          </a:p>
        </p:txBody>
      </p:sp>
      <p:pic>
        <p:nvPicPr>
          <p:cNvPr id="8"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5" y="896815"/>
            <a:ext cx="9146819" cy="5930905"/>
          </a:xfrm>
        </p:spPr>
      </p:pic>
      <p:sp>
        <p:nvSpPr>
          <p:cNvPr id="9" name="TextBox 8"/>
          <p:cNvSpPr txBox="1"/>
          <p:nvPr/>
        </p:nvSpPr>
        <p:spPr>
          <a:xfrm>
            <a:off x="4551216" y="6042356"/>
            <a:ext cx="5006499" cy="415498"/>
          </a:xfrm>
          <a:prstGeom prst="rect">
            <a:avLst/>
          </a:prstGeom>
          <a:noFill/>
        </p:spPr>
        <p:txBody>
          <a:bodyPr wrap="none" rtlCol="0">
            <a:spAutoFit/>
          </a:bodyPr>
          <a:lstStyle/>
          <a:p>
            <a:pPr defTabSz="457200"/>
            <a:r>
              <a:rPr lang="en-US" sz="1050" dirty="0">
                <a:solidFill>
                  <a:prstClr val="black"/>
                </a:solidFill>
                <a:hlinkClick r:id="rId3"/>
              </a:rPr>
              <a:t>https://techblog.betclicgroup.com/wp-content/uploads/2013/12/agileSubwayMap2.jpg</a:t>
            </a:r>
            <a:endParaRPr lang="en-US" sz="1050" dirty="0">
              <a:solidFill>
                <a:prstClr val="black"/>
              </a:solidFill>
            </a:endParaRPr>
          </a:p>
          <a:p>
            <a:pPr defTabSz="457200"/>
            <a:r>
              <a:rPr lang="en-US" sz="1050" dirty="0">
                <a:solidFill>
                  <a:prstClr val="black"/>
                </a:solidFill>
              </a:rPr>
              <a:t>Also check: </a:t>
            </a:r>
            <a:r>
              <a:rPr lang="en-US" sz="1050" dirty="0">
                <a:solidFill>
                  <a:prstClr val="black"/>
                </a:solidFill>
                <a:hlinkClick r:id="rId4"/>
              </a:rPr>
              <a:t>http://guide.agilealliance.org</a:t>
            </a:r>
            <a:endParaRPr lang="en-US" sz="1050" dirty="0">
              <a:solidFill>
                <a:prstClr val="black"/>
              </a:solidFill>
            </a:endParaRPr>
          </a:p>
        </p:txBody>
      </p:sp>
      <p:sp>
        <p:nvSpPr>
          <p:cNvPr id="6" name="Title 5"/>
          <p:cNvSpPr>
            <a:spLocks noGrp="1"/>
          </p:cNvSpPr>
          <p:nvPr>
            <p:ph type="title"/>
          </p:nvPr>
        </p:nvSpPr>
        <p:spPr>
          <a:xfrm>
            <a:off x="597877" y="228423"/>
            <a:ext cx="8229600" cy="863095"/>
          </a:xfrm>
        </p:spPr>
        <p:txBody>
          <a:bodyPr/>
          <a:lstStyle/>
          <a:p>
            <a:r>
              <a:rPr lang="en-US" dirty="0" smtClean="0"/>
              <a:t>Origin: Agile Practice</a:t>
            </a:r>
            <a:endParaRPr lang="en-US" dirty="0"/>
          </a:p>
        </p:txBody>
      </p:sp>
    </p:spTree>
    <p:extLst>
      <p:ext uri="{BB962C8B-B14F-4D97-AF65-F5344CB8AC3E}">
        <p14:creationId xmlns:p14="http://schemas.microsoft.com/office/powerpoint/2010/main" val="18740553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3" name="Rounded Rectangle 2"/>
          <p:cNvSpPr/>
          <p:nvPr/>
        </p:nvSpPr>
        <p:spPr>
          <a:xfrm>
            <a:off x="3523497" y="3286069"/>
            <a:ext cx="5231267" cy="71218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defTabSz="457200"/>
            <a:r>
              <a:rPr lang="en-US" dirty="0">
                <a:solidFill>
                  <a:prstClr val="black"/>
                </a:solidFill>
              </a:rPr>
              <a:t>Ceremony Agreement</a:t>
            </a:r>
          </a:p>
        </p:txBody>
      </p:sp>
      <p:sp>
        <p:nvSpPr>
          <p:cNvPr id="4" name="Rounded Rectangle 3"/>
          <p:cNvSpPr/>
          <p:nvPr/>
        </p:nvSpPr>
        <p:spPr>
          <a:xfrm>
            <a:off x="685800" y="2413000"/>
            <a:ext cx="2362200" cy="3556000"/>
          </a:xfrm>
          <a:prstGeom prst="roundRect">
            <a:avLst/>
          </a:prstGeom>
          <a:solidFill>
            <a:schemeClr val="bg1"/>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defTabSz="457200">
              <a:buFont typeface="Arial"/>
              <a:buChar char="•"/>
            </a:pPr>
            <a:r>
              <a:rPr lang="en-US" dirty="0">
                <a:solidFill>
                  <a:srgbClr val="000000"/>
                </a:solidFill>
              </a:rPr>
              <a:t>Lack of suitable information channels</a:t>
            </a:r>
          </a:p>
          <a:p>
            <a:pPr marL="285750" indent="-285750" defTabSz="457200">
              <a:buFont typeface="Arial"/>
              <a:buChar char="•"/>
            </a:pPr>
            <a:r>
              <a:rPr lang="en-US" dirty="0">
                <a:solidFill>
                  <a:srgbClr val="000000"/>
                </a:solidFill>
              </a:rPr>
              <a:t>Coordination meetings boring or too short</a:t>
            </a:r>
          </a:p>
          <a:p>
            <a:pPr marL="285750" indent="-285750" defTabSz="457200">
              <a:buFont typeface="Arial"/>
              <a:buChar char="•"/>
            </a:pPr>
            <a:r>
              <a:rPr lang="en-US" dirty="0">
                <a:solidFill>
                  <a:srgbClr val="000000"/>
                </a:solidFill>
              </a:rPr>
              <a:t>Inadequate anatomy of features</a:t>
            </a:r>
          </a:p>
        </p:txBody>
      </p:sp>
      <p:sp>
        <p:nvSpPr>
          <p:cNvPr id="5" name="Rounded Rectangle 4"/>
          <p:cNvSpPr/>
          <p:nvPr/>
        </p:nvSpPr>
        <p:spPr>
          <a:xfrm>
            <a:off x="3505200" y="4445000"/>
            <a:ext cx="5257800" cy="1727200"/>
          </a:xfrm>
          <a:prstGeom prst="roundRect">
            <a:avLst/>
          </a:prstGeom>
          <a:solidFill>
            <a:schemeClr val="bg1"/>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2400" i="1" baseline="30000" dirty="0">
                <a:solidFill>
                  <a:srgbClr val="000000"/>
                </a:solidFill>
              </a:rPr>
              <a:t>“The biggest challenge I pick is the coordination of the feature portfolio, [...] on top of getting out features in our program fast and efficient, we need to collaborate on a portfolio basis to align the features over two programs”. </a:t>
            </a:r>
            <a:r>
              <a:rPr lang="en-US" sz="2400" baseline="30000" dirty="0">
                <a:solidFill>
                  <a:srgbClr val="000000"/>
                </a:solidFill>
              </a:rPr>
              <a:t>[OPO]</a:t>
            </a:r>
            <a:endParaRPr lang="en-US" sz="2400" dirty="0">
              <a:solidFill>
                <a:srgbClr val="000000"/>
              </a:solidFill>
            </a:endParaRPr>
          </a:p>
        </p:txBody>
      </p:sp>
      <p:sp>
        <p:nvSpPr>
          <p:cNvPr id="7" name="Footer Placeholder 6"/>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8" name="Slide Number Placeholder 7"/>
          <p:cNvSpPr>
            <a:spLocks noGrp="1"/>
          </p:cNvSpPr>
          <p:nvPr>
            <p:ph type="sldNum" sz="quarter" idx="12"/>
          </p:nvPr>
        </p:nvSpPr>
        <p:spPr/>
        <p:txBody>
          <a:bodyPr/>
          <a:lstStyle/>
          <a:p>
            <a:fld id="{112474B8-E05E-194A-B83E-2067B031ADBA}" type="slidenum">
              <a:rPr lang="en-US" smtClean="0">
                <a:solidFill>
                  <a:prstClr val="black">
                    <a:tint val="75000"/>
                  </a:prstClr>
                </a:solidFill>
              </a:rPr>
              <a:pPr/>
              <a:t>50</a:t>
            </a:fld>
            <a:endParaRPr lang="en-US">
              <a:solidFill>
                <a:prstClr val="black">
                  <a:tint val="75000"/>
                </a:prstClr>
              </a:solidFill>
            </a:endParaRPr>
          </a:p>
        </p:txBody>
      </p:sp>
    </p:spTree>
    <p:extLst>
      <p:ext uri="{BB962C8B-B14F-4D97-AF65-F5344CB8AC3E}">
        <p14:creationId xmlns:p14="http://schemas.microsoft.com/office/powerpoint/2010/main" val="1565751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Conclusion on Large-Scale Agile Planning</a:t>
            </a:r>
            <a:endParaRPr lang="en-US" sz="3600" dirty="0"/>
          </a:p>
        </p:txBody>
      </p:sp>
      <p:sp>
        <p:nvSpPr>
          <p:cNvPr id="3" name="Content Placeholder 2"/>
          <p:cNvSpPr>
            <a:spLocks noGrp="1"/>
          </p:cNvSpPr>
          <p:nvPr>
            <p:ph sz="quarter" idx="13"/>
          </p:nvPr>
        </p:nvSpPr>
        <p:spPr/>
        <p:txBody>
          <a:bodyPr>
            <a:normAutofit fontScale="77500" lnSpcReduction="20000"/>
          </a:bodyPr>
          <a:lstStyle/>
          <a:p>
            <a:r>
              <a:rPr lang="en-US" dirty="0" smtClean="0"/>
              <a:t>Qualitative Model of what influences agile planning</a:t>
            </a:r>
          </a:p>
          <a:p>
            <a:pPr lvl="1"/>
            <a:r>
              <a:rPr lang="en-US" dirty="0"/>
              <a:t>Overview of key aspects of collaborative planning in large-scale agile development. </a:t>
            </a:r>
          </a:p>
          <a:p>
            <a:pPr lvl="1"/>
            <a:r>
              <a:rPr lang="en-US" dirty="0" smtClean="0"/>
              <a:t>Large</a:t>
            </a:r>
            <a:r>
              <a:rPr lang="en-US" dirty="0"/>
              <a:t>-scale agile </a:t>
            </a:r>
            <a:r>
              <a:rPr lang="en-US" dirty="0" smtClean="0"/>
              <a:t>planning not </a:t>
            </a:r>
            <a:r>
              <a:rPr lang="en-US" dirty="0"/>
              <a:t>only </a:t>
            </a:r>
            <a:r>
              <a:rPr lang="en-US" dirty="0" smtClean="0"/>
              <a:t>depends </a:t>
            </a:r>
            <a:r>
              <a:rPr lang="en-US" dirty="0"/>
              <a:t>on </a:t>
            </a:r>
            <a:r>
              <a:rPr lang="en-US" dirty="0" smtClean="0"/>
              <a:t>team </a:t>
            </a:r>
            <a:r>
              <a:rPr lang="en-US" dirty="0"/>
              <a:t>abilities or skill, but also on the context in which those teams operate</a:t>
            </a:r>
            <a:r>
              <a:rPr lang="en-US" dirty="0" smtClean="0"/>
              <a:t>.</a:t>
            </a:r>
          </a:p>
          <a:p>
            <a:pPr lvl="1"/>
            <a:r>
              <a:rPr lang="en-US" dirty="0" smtClean="0"/>
              <a:t>Ceremonies </a:t>
            </a:r>
            <a:r>
              <a:rPr lang="en-US" dirty="0"/>
              <a:t>and practices on inter-team and inter-product level are currently missing and invite further research. </a:t>
            </a:r>
            <a:endParaRPr lang="en-US" dirty="0" smtClean="0"/>
          </a:p>
          <a:p>
            <a:pPr lvl="1"/>
            <a:endParaRPr lang="en-US" dirty="0" smtClean="0"/>
          </a:p>
          <a:p>
            <a:r>
              <a:rPr lang="en-US" dirty="0" smtClean="0"/>
              <a:t>Outlook: We encourage </a:t>
            </a:r>
            <a:r>
              <a:rPr lang="en-US" dirty="0"/>
              <a:t>constructive research to provide </a:t>
            </a:r>
            <a:r>
              <a:rPr lang="en-US" dirty="0" smtClean="0"/>
              <a:t>improvement </a:t>
            </a:r>
            <a:r>
              <a:rPr lang="en-US" dirty="0"/>
              <a:t>for one or several aspects. Our vision is a collection of best, or at least good, practices for each area in out model. </a:t>
            </a: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51</a:t>
            </a:fld>
            <a:endParaRPr lang="en-US">
              <a:solidFill>
                <a:prstClr val="black">
                  <a:tint val="75000"/>
                </a:prstClr>
              </a:solidFill>
            </a:endParaRPr>
          </a:p>
        </p:txBody>
      </p:sp>
    </p:spTree>
    <p:extLst>
      <p:ext uri="{BB962C8B-B14F-4D97-AF65-F5344CB8AC3E}">
        <p14:creationId xmlns:p14="http://schemas.microsoft.com/office/powerpoint/2010/main" val="8903389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8864"/>
            <a:ext cx="8229600" cy="706091"/>
          </a:xfrm>
        </p:spPr>
        <p:txBody>
          <a:bodyPr>
            <a:normAutofit fontScale="90000"/>
          </a:bodyPr>
          <a:lstStyle/>
          <a:p>
            <a:r>
              <a:rPr lang="en-US" dirty="0" smtClean="0"/>
              <a:t>Pre-Study: Adding value every sprint</a:t>
            </a:r>
            <a:endParaRPr lang="en-US" dirty="0">
              <a:solidFill>
                <a:srgbClr val="FF0000"/>
              </a:solidFill>
            </a:endParaRPr>
          </a:p>
        </p:txBody>
      </p:sp>
      <p:sp>
        <p:nvSpPr>
          <p:cNvPr id="3" name="Content Placeholder 2"/>
          <p:cNvSpPr>
            <a:spLocks noGrp="1"/>
          </p:cNvSpPr>
          <p:nvPr>
            <p:ph idx="1"/>
          </p:nvPr>
        </p:nvSpPr>
        <p:spPr>
          <a:xfrm>
            <a:off x="457202" y="1585434"/>
            <a:ext cx="8514730" cy="4522180"/>
          </a:xfrm>
        </p:spPr>
        <p:txBody>
          <a:bodyPr>
            <a:noAutofit/>
          </a:bodyPr>
          <a:lstStyle/>
          <a:p>
            <a:r>
              <a:rPr lang="en-US" sz="1600" dirty="0" smtClean="0"/>
              <a:t>Benefits</a:t>
            </a:r>
          </a:p>
          <a:p>
            <a:pPr lvl="1"/>
            <a:r>
              <a:rPr lang="en-US" sz="1600" i="1" dirty="0" smtClean="0"/>
              <a:t>Internal: </a:t>
            </a:r>
            <a:r>
              <a:rPr lang="en-US" sz="1600" dirty="0" smtClean="0"/>
              <a:t>Increase focus, quality of tests, feedback</a:t>
            </a:r>
          </a:p>
          <a:p>
            <a:pPr lvl="1"/>
            <a:r>
              <a:rPr lang="en-US" sz="1600" i="1" dirty="0" smtClean="0"/>
              <a:t>External: </a:t>
            </a:r>
            <a:r>
              <a:rPr lang="en-US" sz="1600" dirty="0" smtClean="0"/>
              <a:t>Reduced distance to customer and risk, increased flexibility, faster learning</a:t>
            </a:r>
          </a:p>
          <a:p>
            <a:r>
              <a:rPr lang="en-US" sz="1600" dirty="0" smtClean="0"/>
              <a:t>Challenges</a:t>
            </a:r>
          </a:p>
          <a:p>
            <a:pPr lvl="1"/>
            <a:r>
              <a:rPr lang="en-US" sz="1600" dirty="0" smtClean="0"/>
              <a:t>High effort to maintain quality</a:t>
            </a:r>
          </a:p>
          <a:p>
            <a:pPr lvl="1"/>
            <a:r>
              <a:rPr lang="en-US" sz="1600" dirty="0" smtClean="0"/>
              <a:t>Risk of technical debt</a:t>
            </a:r>
          </a:p>
          <a:p>
            <a:pPr lvl="1"/>
            <a:r>
              <a:rPr lang="en-US" sz="1600" dirty="0" smtClean="0"/>
              <a:t>Manage long-term perspective </a:t>
            </a:r>
          </a:p>
          <a:p>
            <a:r>
              <a:rPr lang="en-US" sz="1600" dirty="0" smtClean="0"/>
              <a:t>How to check value</a:t>
            </a:r>
          </a:p>
          <a:p>
            <a:pPr lvl="1"/>
            <a:r>
              <a:rPr lang="en-US" sz="1600" dirty="0" smtClean="0"/>
              <a:t>Reviews, Sprint </a:t>
            </a:r>
            <a:r>
              <a:rPr lang="en-US" sz="1600" dirty="0" err="1" smtClean="0"/>
              <a:t>dem</a:t>
            </a:r>
            <a:r>
              <a:rPr lang="en-US" sz="1600" dirty="0" smtClean="0"/>
              <a:t>, Definition of Done, Testing</a:t>
            </a:r>
          </a:p>
          <a:p>
            <a:r>
              <a:rPr lang="en-US" sz="1600" dirty="0" smtClean="0"/>
              <a:t>Suggested improvements</a:t>
            </a:r>
          </a:p>
          <a:p>
            <a:pPr lvl="1"/>
            <a:r>
              <a:rPr lang="en-US" sz="1600" dirty="0" smtClean="0"/>
              <a:t>Be pro-active</a:t>
            </a:r>
          </a:p>
          <a:p>
            <a:pPr lvl="1"/>
            <a:r>
              <a:rPr lang="en-US" sz="1600" dirty="0" smtClean="0"/>
              <a:t>Component guardians</a:t>
            </a:r>
          </a:p>
          <a:p>
            <a:pPr lvl="1"/>
            <a:r>
              <a:rPr lang="en-US" sz="1600" dirty="0" smtClean="0"/>
              <a:t>Focus on process quality</a:t>
            </a:r>
          </a:p>
          <a:p>
            <a:pPr lvl="1"/>
            <a:r>
              <a:rPr lang="en-US" sz="1600" dirty="0" smtClean="0"/>
              <a:t>Include team earlier</a:t>
            </a:r>
          </a:p>
          <a:p>
            <a:pPr lvl="1"/>
            <a:r>
              <a:rPr lang="en-US" sz="1600" dirty="0" smtClean="0"/>
              <a:t>Improved checks of value</a:t>
            </a:r>
          </a:p>
          <a:p>
            <a:pPr lvl="1"/>
            <a:r>
              <a:rPr lang="en-US" sz="1600" dirty="0" smtClean="0"/>
              <a:t>Transparency</a:t>
            </a:r>
          </a:p>
        </p:txBody>
      </p:sp>
      <p:sp>
        <p:nvSpPr>
          <p:cNvPr id="7" name="Content Placeholder 2"/>
          <p:cNvSpPr txBox="1">
            <a:spLocks/>
          </p:cNvSpPr>
          <p:nvPr/>
        </p:nvSpPr>
        <p:spPr>
          <a:xfrm>
            <a:off x="4866097" y="2602522"/>
            <a:ext cx="4105835" cy="3737977"/>
          </a:xfrm>
          <a:prstGeom prst="rect">
            <a:avLst/>
          </a:prstGeom>
        </p:spPr>
        <p:style>
          <a:lnRef idx="1">
            <a:schemeClr val="dk1"/>
          </a:lnRef>
          <a:fillRef idx="2">
            <a:schemeClr val="dk1"/>
          </a:fillRef>
          <a:effectRef idx="1">
            <a:schemeClr val="dk1"/>
          </a:effectRef>
          <a:fontRef idx="minor">
            <a:schemeClr val="dk1"/>
          </a:fontRef>
        </p:style>
        <p:txBody>
          <a:bodyPr/>
          <a:lstStyle>
            <a:lvl1pPr marL="342900" indent="-342900" algn="l" defTabSz="457200" rtl="0" eaLnBrk="1" latinLnBrk="0" hangingPunct="1">
              <a:spcBef>
                <a:spcPct val="20000"/>
              </a:spcBef>
              <a:buSzPct val="100000"/>
              <a:buFontTx/>
              <a:buBlip>
                <a:blip r:embed="rId3"/>
              </a:buBlip>
              <a:defRPr sz="1800" kern="1200">
                <a:solidFill>
                  <a:schemeClr val="tx2"/>
                </a:solidFill>
                <a:latin typeface="Arial"/>
                <a:ea typeface="+mn-ea"/>
                <a:cs typeface="Arial"/>
              </a:defRPr>
            </a:lvl1pPr>
            <a:lvl2pPr marL="742950" indent="-285750" algn="l" defTabSz="457200" rtl="0" eaLnBrk="1" latinLnBrk="0" hangingPunct="1">
              <a:spcBef>
                <a:spcPct val="20000"/>
              </a:spcBef>
              <a:buSzPct val="100000"/>
              <a:buFontTx/>
              <a:buBlip>
                <a:blip r:embed="rId3"/>
              </a:buBlip>
              <a:defRPr sz="1500" kern="1200">
                <a:solidFill>
                  <a:schemeClr val="tx2"/>
                </a:solidFill>
                <a:latin typeface="Arial"/>
                <a:ea typeface="+mn-ea"/>
                <a:cs typeface="Arial"/>
              </a:defRPr>
            </a:lvl2pPr>
            <a:lvl3pPr marL="1143000" indent="-228600" algn="l" defTabSz="457200" rtl="0" eaLnBrk="1" latinLnBrk="0" hangingPunct="1">
              <a:spcBef>
                <a:spcPct val="20000"/>
              </a:spcBef>
              <a:buSzPct val="100000"/>
              <a:buFontTx/>
              <a:buBlip>
                <a:blip r:embed="rId3"/>
              </a:buBlip>
              <a:defRPr sz="1350" kern="1200">
                <a:solidFill>
                  <a:schemeClr val="tx2"/>
                </a:solidFill>
                <a:latin typeface="Arial"/>
                <a:ea typeface="+mn-ea"/>
                <a:cs typeface="Arial"/>
              </a:defRPr>
            </a:lvl3pPr>
            <a:lvl4pPr marL="1600200" indent="-228600" algn="l" defTabSz="457200" rtl="0" eaLnBrk="1" latinLnBrk="0" hangingPunct="1">
              <a:spcBef>
                <a:spcPct val="20000"/>
              </a:spcBef>
              <a:buSzPct val="100000"/>
              <a:buFontTx/>
              <a:buBlip>
                <a:blip r:embed="rId3"/>
              </a:buBlip>
              <a:defRPr sz="1200" kern="1200">
                <a:solidFill>
                  <a:schemeClr val="tx2"/>
                </a:solidFill>
                <a:latin typeface="Arial"/>
                <a:ea typeface="+mn-ea"/>
                <a:cs typeface="Arial"/>
              </a:defRPr>
            </a:lvl4pPr>
            <a:lvl5pPr marL="2057400" indent="-228600" algn="l" defTabSz="457200" rtl="0" eaLnBrk="1" latinLnBrk="0" hangingPunct="1">
              <a:spcBef>
                <a:spcPct val="20000"/>
              </a:spcBef>
              <a:buSzPct val="100000"/>
              <a:buFontTx/>
              <a:buBlip>
                <a:blip r:embed="rId3"/>
              </a:buBlip>
              <a:defRPr sz="12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sz="1600" dirty="0" smtClean="0">
                <a:solidFill>
                  <a:prstClr val="black"/>
                </a:solidFill>
              </a:rPr>
              <a:t>Consequence to Continuous Delivery </a:t>
            </a:r>
          </a:p>
          <a:p>
            <a:r>
              <a:rPr lang="en-US" sz="1600" dirty="0" smtClean="0">
                <a:solidFill>
                  <a:prstClr val="black"/>
                </a:solidFill>
              </a:rPr>
              <a:t>Impediments</a:t>
            </a:r>
          </a:p>
          <a:p>
            <a:pPr lvl="1"/>
            <a:r>
              <a:rPr lang="en-US" sz="1600" dirty="0" smtClean="0">
                <a:solidFill>
                  <a:prstClr val="black"/>
                </a:solidFill>
              </a:rPr>
              <a:t>Lack of shared understanding of customer value </a:t>
            </a:r>
          </a:p>
          <a:p>
            <a:r>
              <a:rPr lang="en-US" sz="1600" dirty="0">
                <a:solidFill>
                  <a:prstClr val="black"/>
                </a:solidFill>
              </a:rPr>
              <a:t>Bottlenecks / Disruptors </a:t>
            </a:r>
            <a:endParaRPr lang="en-US" sz="1600" dirty="0" smtClean="0">
              <a:solidFill>
                <a:prstClr val="black"/>
              </a:solidFill>
            </a:endParaRPr>
          </a:p>
          <a:p>
            <a:pPr lvl="1"/>
            <a:r>
              <a:rPr lang="en-US" sz="1600" dirty="0" smtClean="0">
                <a:solidFill>
                  <a:prstClr val="black"/>
                </a:solidFill>
              </a:rPr>
              <a:t>Distance to Customer</a:t>
            </a:r>
          </a:p>
          <a:p>
            <a:pPr lvl="1"/>
            <a:r>
              <a:rPr lang="en-US" sz="1600" dirty="0" smtClean="0">
                <a:solidFill>
                  <a:prstClr val="black"/>
                </a:solidFill>
              </a:rPr>
              <a:t>Lack of focus on Sprint goal</a:t>
            </a:r>
          </a:p>
          <a:p>
            <a:pPr lvl="1"/>
            <a:r>
              <a:rPr lang="en-US" sz="1600" dirty="0" smtClean="0">
                <a:solidFill>
                  <a:prstClr val="black"/>
                </a:solidFill>
              </a:rPr>
              <a:t>Lack of test infrastructure</a:t>
            </a:r>
            <a:endParaRPr lang="en-US" sz="1600" dirty="0">
              <a:solidFill>
                <a:prstClr val="black"/>
              </a:solidFill>
            </a:endParaRPr>
          </a:p>
          <a:p>
            <a:r>
              <a:rPr lang="en-US" sz="1600" dirty="0" smtClean="0">
                <a:solidFill>
                  <a:prstClr val="black"/>
                </a:solidFill>
              </a:rPr>
              <a:t>Catalysts / Enablers</a:t>
            </a:r>
          </a:p>
          <a:p>
            <a:pPr lvl="1"/>
            <a:r>
              <a:rPr lang="en-US" sz="1600" dirty="0" smtClean="0">
                <a:solidFill>
                  <a:prstClr val="black"/>
                </a:solidFill>
              </a:rPr>
              <a:t>Adding value every sprint</a:t>
            </a:r>
          </a:p>
          <a:p>
            <a:pPr lvl="1"/>
            <a:r>
              <a:rPr lang="en-US" sz="1600" dirty="0" smtClean="0">
                <a:solidFill>
                  <a:prstClr val="black"/>
                </a:solidFill>
              </a:rPr>
              <a:t>Definition of Done</a:t>
            </a:r>
          </a:p>
          <a:p>
            <a:pPr lvl="1"/>
            <a:r>
              <a:rPr lang="en-US" sz="1600" dirty="0" smtClean="0">
                <a:solidFill>
                  <a:prstClr val="black"/>
                </a:solidFill>
              </a:rPr>
              <a:t>User stories linked to requirements and tests</a:t>
            </a:r>
          </a:p>
          <a:p>
            <a:endParaRPr lang="en-US" sz="1600" dirty="0">
              <a:solidFill>
                <a:prstClr val="black"/>
              </a:solidFill>
            </a:endParaRPr>
          </a:p>
        </p:txBody>
      </p:sp>
      <p:sp>
        <p:nvSpPr>
          <p:cNvPr id="5" name="TextBox 4"/>
          <p:cNvSpPr txBox="1"/>
          <p:nvPr/>
        </p:nvSpPr>
        <p:spPr>
          <a:xfrm>
            <a:off x="1874820" y="108216"/>
            <a:ext cx="7476679" cy="1219200"/>
          </a:xfrm>
          <a:prstGeom prst="rect">
            <a:avLst/>
          </a:prstGeom>
        </p:spPr>
        <p:txBody>
          <a:bodyPr vert="horz" wrap="square" lIns="91440" tIns="45720" rIns="91440" bIns="45720" rtlCol="0" anchor="t" anchorCtr="0">
            <a:noAutofit/>
          </a:bodyPr>
          <a:lstStyle/>
          <a:p>
            <a:pPr defTabSz="457200"/>
            <a:r>
              <a:rPr lang="en-US" sz="900" dirty="0" err="1">
                <a:solidFill>
                  <a:prstClr val="black"/>
                </a:solidFill>
              </a:rPr>
              <a:t>Kasauli</a:t>
            </a:r>
            <a:r>
              <a:rPr lang="en-US" sz="900" dirty="0">
                <a:solidFill>
                  <a:prstClr val="black"/>
                </a:solidFill>
              </a:rPr>
              <a:t>, R.; Knauss, E.; Nilsson, A., Klug, S.: Adding Value Every Sprint: A Case Study on Large-Scale Continuous Requirements Engineering. In: Proc. Of 3</a:t>
            </a:r>
            <a:r>
              <a:rPr lang="en-US" sz="900" baseline="30000" dirty="0">
                <a:solidFill>
                  <a:prstClr val="black"/>
                </a:solidFill>
              </a:rPr>
              <a:t>rd</a:t>
            </a:r>
            <a:r>
              <a:rPr lang="en-US" sz="900" dirty="0">
                <a:solidFill>
                  <a:prstClr val="black"/>
                </a:solidFill>
              </a:rPr>
              <a:t>  Workshop on Continuous RE, Essen, Germany, 2017</a:t>
            </a:r>
          </a:p>
          <a:p>
            <a:pPr defTabSz="457200"/>
            <a:endParaRPr lang="en-US" sz="900" dirty="0" err="1">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8" name="Slide Number Placeholder 7"/>
          <p:cNvSpPr>
            <a:spLocks noGrp="1"/>
          </p:cNvSpPr>
          <p:nvPr>
            <p:ph type="sldNum" sz="quarter" idx="12"/>
          </p:nvPr>
        </p:nvSpPr>
        <p:spPr/>
        <p:txBody>
          <a:bodyPr/>
          <a:lstStyle/>
          <a:p>
            <a:fld id="{112474B8-E05E-194A-B83E-2067B031ADBA}" type="slidenum">
              <a:rPr lang="en-US" smtClean="0">
                <a:solidFill>
                  <a:prstClr val="black">
                    <a:tint val="75000"/>
                  </a:prstClr>
                </a:solidFill>
              </a:rPr>
              <a:pPr/>
              <a:t>52</a:t>
            </a:fld>
            <a:endParaRPr lang="en-US">
              <a:solidFill>
                <a:prstClr val="black">
                  <a:tint val="75000"/>
                </a:prstClr>
              </a:solidFill>
            </a:endParaRPr>
          </a:p>
        </p:txBody>
      </p:sp>
    </p:spTree>
    <p:extLst>
      <p:ext uri="{BB962C8B-B14F-4D97-AF65-F5344CB8AC3E}">
        <p14:creationId xmlns:p14="http://schemas.microsoft.com/office/powerpoint/2010/main" val="260966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today</a:t>
            </a:r>
            <a:endParaRPr lang="en-US" dirty="0"/>
          </a:p>
        </p:txBody>
      </p:sp>
      <p:sp>
        <p:nvSpPr>
          <p:cNvPr id="3" name="Content Placeholder 2"/>
          <p:cNvSpPr>
            <a:spLocks noGrp="1"/>
          </p:cNvSpPr>
          <p:nvPr>
            <p:ph idx="1"/>
          </p:nvPr>
        </p:nvSpPr>
        <p:spPr>
          <a:xfrm>
            <a:off x="457200" y="1808017"/>
            <a:ext cx="6383215" cy="4318145"/>
          </a:xfrm>
        </p:spPr>
        <p:txBody>
          <a:bodyPr>
            <a:noAutofit/>
          </a:bodyPr>
          <a:lstStyle/>
          <a:p>
            <a:r>
              <a:rPr lang="en-US" sz="2000" dirty="0"/>
              <a:t>Continuous X: </a:t>
            </a:r>
            <a:endParaRPr lang="en-US" sz="2000" dirty="0" smtClean="0"/>
          </a:p>
          <a:p>
            <a:pPr lvl="1"/>
            <a:r>
              <a:rPr lang="en-US" sz="2000" dirty="0" smtClean="0"/>
              <a:t>Integration</a:t>
            </a:r>
            <a:r>
              <a:rPr lang="en-US" sz="2000" dirty="0"/>
              <a:t>, Delivery, Deployment, and DevOps – Terminology and </a:t>
            </a:r>
            <a:r>
              <a:rPr lang="en-US" sz="2000" dirty="0" smtClean="0"/>
              <a:t>Origin</a:t>
            </a:r>
          </a:p>
          <a:p>
            <a:pPr lvl="1"/>
            <a:r>
              <a:rPr lang="en-US" sz="2000" dirty="0" smtClean="0"/>
              <a:t>In </a:t>
            </a:r>
            <a:r>
              <a:rPr lang="en-US" sz="2000" dirty="0"/>
              <a:t>the context of Large-Scale System </a:t>
            </a:r>
            <a:r>
              <a:rPr lang="en-US" sz="2000" dirty="0" smtClean="0"/>
              <a:t>Development</a:t>
            </a:r>
          </a:p>
          <a:p>
            <a:pPr lvl="1"/>
            <a:r>
              <a:rPr lang="en-US" sz="2000" dirty="0"/>
              <a:t>Continuous Deployment </a:t>
            </a:r>
            <a:r>
              <a:rPr lang="en-US" sz="2000" dirty="0" smtClean="0"/>
              <a:t>Practices</a:t>
            </a:r>
          </a:p>
          <a:p>
            <a:endParaRPr lang="en-US" sz="2000" dirty="0"/>
          </a:p>
          <a:p>
            <a:r>
              <a:rPr lang="en-US" sz="2000" dirty="0"/>
              <a:t>Testing Strategies for Continuous X for </a:t>
            </a:r>
            <a:r>
              <a:rPr lang="en-US" sz="2000" dirty="0" smtClean="0"/>
              <a:t/>
            </a:r>
            <a:br>
              <a:rPr lang="en-US" sz="2000" dirty="0" smtClean="0"/>
            </a:br>
            <a:r>
              <a:rPr lang="en-US" sz="2000" dirty="0" smtClean="0"/>
              <a:t>Embedded Systems</a:t>
            </a:r>
          </a:p>
          <a:p>
            <a:endParaRPr lang="en-US" sz="2000" dirty="0"/>
          </a:p>
          <a:p>
            <a:r>
              <a:rPr lang="en-US" sz="2000" dirty="0"/>
              <a:t>The Role of Value, Features, and </a:t>
            </a:r>
            <a:r>
              <a:rPr lang="en-US" sz="2000" dirty="0" smtClean="0"/>
              <a:t>Requirements</a:t>
            </a:r>
          </a:p>
          <a:p>
            <a:endParaRPr lang="en-US" sz="2000" dirty="0"/>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53</a:t>
            </a:fld>
            <a:endParaRPr lang="en-US">
              <a:solidFill>
                <a:prstClr val="black">
                  <a:tint val="75000"/>
                </a:prstClr>
              </a:solidFill>
            </a:endParaRPr>
          </a:p>
        </p:txBody>
      </p:sp>
      <p:sp>
        <p:nvSpPr>
          <p:cNvPr id="6" name="TextBox 5"/>
          <p:cNvSpPr txBox="1"/>
          <p:nvPr/>
        </p:nvSpPr>
        <p:spPr>
          <a:xfrm>
            <a:off x="6103947" y="3897656"/>
            <a:ext cx="2873735" cy="255454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defTabSz="457200"/>
            <a:r>
              <a:rPr lang="en-US" sz="2000" dirty="0">
                <a:solidFill>
                  <a:prstClr val="black"/>
                </a:solidFill>
              </a:rPr>
              <a:t>Key takeaways:</a:t>
            </a:r>
          </a:p>
          <a:p>
            <a:pPr marL="285750" indent="-285750" defTabSz="457200">
              <a:buFontTx/>
              <a:buChar char="-"/>
            </a:pPr>
            <a:r>
              <a:rPr lang="en-US" sz="2000" dirty="0">
                <a:solidFill>
                  <a:prstClr val="black"/>
                </a:solidFill>
              </a:rPr>
              <a:t>Fundamental</a:t>
            </a:r>
          </a:p>
          <a:p>
            <a:pPr marL="742950" lvl="1" indent="-285750" defTabSz="457200">
              <a:buFontTx/>
              <a:buChar char="-"/>
            </a:pPr>
            <a:r>
              <a:rPr lang="en-US" sz="2000" dirty="0">
                <a:solidFill>
                  <a:prstClr val="black"/>
                </a:solidFill>
              </a:rPr>
              <a:t>Agile values</a:t>
            </a:r>
          </a:p>
          <a:p>
            <a:pPr marL="742950" lvl="1" indent="-285750" defTabSz="457200">
              <a:buFontTx/>
              <a:buChar char="-"/>
            </a:pPr>
            <a:r>
              <a:rPr lang="en-US" sz="2000" dirty="0">
                <a:solidFill>
                  <a:prstClr val="black"/>
                </a:solidFill>
              </a:rPr>
              <a:t>Testing</a:t>
            </a:r>
          </a:p>
          <a:p>
            <a:pPr marL="285750" indent="-285750" defTabSz="457200">
              <a:buFontTx/>
              <a:buChar char="-"/>
            </a:pPr>
            <a:r>
              <a:rPr lang="en-US" sz="2000" dirty="0">
                <a:solidFill>
                  <a:prstClr val="black"/>
                </a:solidFill>
              </a:rPr>
              <a:t>Advanced</a:t>
            </a:r>
          </a:p>
          <a:p>
            <a:pPr marL="742950" lvl="1" indent="-285750" defTabSz="457200">
              <a:buFontTx/>
              <a:buChar char="-"/>
            </a:pPr>
            <a:r>
              <a:rPr lang="en-US" sz="2000" dirty="0">
                <a:solidFill>
                  <a:prstClr val="black"/>
                </a:solidFill>
              </a:rPr>
              <a:t>User value</a:t>
            </a:r>
          </a:p>
          <a:p>
            <a:pPr marL="742950" lvl="1" indent="-285750" defTabSz="457200">
              <a:buFontTx/>
              <a:buChar char="-"/>
            </a:pPr>
            <a:r>
              <a:rPr lang="en-US" sz="2000" dirty="0">
                <a:solidFill>
                  <a:prstClr val="black"/>
                </a:solidFill>
              </a:rPr>
              <a:t>System knowledge</a:t>
            </a:r>
          </a:p>
          <a:p>
            <a:pPr marL="742950" lvl="1" indent="-285750" defTabSz="457200">
              <a:buFontTx/>
              <a:buChar char="-"/>
            </a:pPr>
            <a:r>
              <a:rPr lang="en-US" sz="2000" dirty="0">
                <a:solidFill>
                  <a:prstClr val="black"/>
                </a:solidFill>
              </a:rPr>
              <a:t>Architecture</a:t>
            </a:r>
          </a:p>
        </p:txBody>
      </p:sp>
    </p:spTree>
    <p:extLst>
      <p:ext uri="{BB962C8B-B14F-4D97-AF65-F5344CB8AC3E}">
        <p14:creationId xmlns:p14="http://schemas.microsoft.com/office/powerpoint/2010/main" val="490228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1480150" y="1714150"/>
            <a:ext cx="7442100" cy="1263000"/>
          </a:xfrm>
          <a:prstGeom prst="rect">
            <a:avLst/>
          </a:prstGeom>
        </p:spPr>
        <p:txBody>
          <a:bodyPr lIns="91425" tIns="91425" rIns="91425" bIns="91425" anchor="b" anchorCtr="0">
            <a:noAutofit/>
          </a:bodyPr>
          <a:lstStyle/>
          <a:p>
            <a:pPr algn="l">
              <a:lnSpc>
                <a:spcPct val="115000"/>
              </a:lnSpc>
            </a:pPr>
            <a:r>
              <a:rPr lang="en-GB" sz="3000" b="1"/>
              <a:t>                   Master thesis </a:t>
            </a:r>
          </a:p>
          <a:p>
            <a:pPr algn="l">
              <a:lnSpc>
                <a:spcPct val="115000"/>
              </a:lnSpc>
            </a:pPr>
            <a:r>
              <a:rPr lang="en-GB" sz="3000" b="1"/>
              <a:t>The group maturity and technical debt</a:t>
            </a:r>
          </a:p>
          <a:p>
            <a:pPr algn="l">
              <a:lnSpc>
                <a:spcPct val="115000"/>
              </a:lnSpc>
              <a:buSzPct val="36666"/>
            </a:pPr>
            <a:r>
              <a:rPr lang="en-GB" sz="3000" b="1"/>
              <a:t>         Case Study: Agile teams </a:t>
            </a:r>
          </a:p>
        </p:txBody>
      </p:sp>
      <p:sp>
        <p:nvSpPr>
          <p:cNvPr id="55" name="Shape 55"/>
          <p:cNvSpPr txBox="1">
            <a:spLocks noGrp="1"/>
          </p:cNvSpPr>
          <p:nvPr>
            <p:ph type="subTitle" idx="1"/>
          </p:nvPr>
        </p:nvSpPr>
        <p:spPr>
          <a:xfrm>
            <a:off x="311700" y="3578625"/>
            <a:ext cx="8520600" cy="1563000"/>
          </a:xfrm>
          <a:prstGeom prst="rect">
            <a:avLst/>
          </a:prstGeom>
        </p:spPr>
        <p:txBody>
          <a:bodyPr lIns="91425" tIns="91425" rIns="91425" bIns="91425" anchor="t" anchorCtr="0">
            <a:noAutofit/>
          </a:bodyPr>
          <a:lstStyle/>
          <a:p>
            <a:pPr marL="457200" indent="-381000" algn="l">
              <a:buChar char="-"/>
            </a:pPr>
            <a:r>
              <a:rPr lang="en-GB" sz="2400"/>
              <a:t>Group Development Questionnaire (Wheelan).</a:t>
            </a:r>
          </a:p>
          <a:p>
            <a:pPr marL="457200" indent="-381000" algn="l">
              <a:buChar char="-"/>
            </a:pPr>
            <a:r>
              <a:rPr lang="en-GB" sz="2400"/>
              <a:t>SonarQube. </a:t>
            </a:r>
          </a:p>
          <a:p>
            <a:pPr marL="457200" indent="-381000" algn="l">
              <a:buChar char="-"/>
            </a:pPr>
            <a:r>
              <a:rPr lang="en-GB" sz="2400"/>
              <a:t>Unstructured interview.</a:t>
            </a:r>
          </a:p>
          <a:p>
            <a:r>
              <a:rPr lang="en-GB"/>
              <a:t> </a:t>
            </a:r>
          </a:p>
        </p:txBody>
      </p:sp>
      <p:sp>
        <p:nvSpPr>
          <p:cNvPr id="56" name="Shape 56"/>
          <p:cNvSpPr txBox="1"/>
          <p:nvPr/>
        </p:nvSpPr>
        <p:spPr>
          <a:xfrm>
            <a:off x="6295400" y="4995175"/>
            <a:ext cx="2627100" cy="755400"/>
          </a:xfrm>
          <a:prstGeom prst="rect">
            <a:avLst/>
          </a:prstGeom>
          <a:noFill/>
          <a:ln>
            <a:noFill/>
          </a:ln>
        </p:spPr>
        <p:txBody>
          <a:bodyPr lIns="91425" tIns="91425" rIns="91425" bIns="91425" anchor="t" anchorCtr="0">
            <a:noAutofit/>
          </a:bodyPr>
          <a:lstStyle/>
          <a:p>
            <a:r>
              <a:rPr lang="en-GB" sz="1400" kern="0">
                <a:solidFill>
                  <a:srgbClr val="000000"/>
                </a:solidFill>
                <a:ea typeface="Arial"/>
                <a:cs typeface="Arial"/>
                <a:sym typeface="Arial"/>
              </a:rPr>
              <a:t>Nassiba El haskouri</a:t>
            </a:r>
          </a:p>
          <a:p>
            <a:r>
              <a:rPr lang="en-GB" sz="1400" kern="0">
                <a:solidFill>
                  <a:srgbClr val="000000"/>
                </a:solidFill>
                <a:ea typeface="Arial"/>
                <a:cs typeface="Arial"/>
                <a:sym typeface="Arial"/>
              </a:rPr>
              <a:t>guselhana@student.gu.se</a:t>
            </a:r>
          </a:p>
        </p:txBody>
      </p:sp>
    </p:spTree>
    <p:extLst>
      <p:ext uri="{BB962C8B-B14F-4D97-AF65-F5344CB8AC3E}">
        <p14:creationId xmlns:p14="http://schemas.microsoft.com/office/powerpoint/2010/main" val="1369077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Manifesto</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2230317"/>
            <a:ext cx="9144000" cy="3974745"/>
          </a:xfrm>
          <a:prstGeom prst="rect">
            <a:avLst/>
          </a:prstGeom>
        </p:spPr>
      </p:pic>
      <p:sp>
        <p:nvSpPr>
          <p:cNvPr id="6" name="TextBox 5"/>
          <p:cNvSpPr txBox="1"/>
          <p:nvPr/>
        </p:nvSpPr>
        <p:spPr>
          <a:xfrm>
            <a:off x="4276160" y="31327"/>
            <a:ext cx="4867840"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defTabSz="457200"/>
            <a:r>
              <a:rPr lang="en-US" dirty="0">
                <a:solidFill>
                  <a:prstClr val="black"/>
                </a:solidFill>
                <a:hlinkClick r:id="rId3"/>
              </a:rPr>
              <a:t>http://agilemanifesto.org</a:t>
            </a:r>
            <a:endParaRPr lang="en-US" dirty="0">
              <a:solidFill>
                <a:prstClr val="black"/>
              </a:solidFill>
            </a:endParaRPr>
          </a:p>
          <a:p>
            <a:pPr marL="285750" indent="-285750" defTabSz="457200">
              <a:buFont typeface="Arial"/>
              <a:buChar char="•"/>
            </a:pPr>
            <a:r>
              <a:rPr lang="en-US" dirty="0">
                <a:solidFill>
                  <a:prstClr val="black"/>
                </a:solidFill>
              </a:rPr>
              <a:t>Began as a provocation: Plan-driven development did not safe the Software world…</a:t>
            </a:r>
          </a:p>
          <a:p>
            <a:pPr marL="285750" indent="-285750" defTabSz="457200">
              <a:buFont typeface="Arial"/>
              <a:buChar char="•"/>
            </a:pPr>
            <a:r>
              <a:rPr lang="en-US" dirty="0">
                <a:solidFill>
                  <a:prstClr val="black"/>
                </a:solidFill>
              </a:rPr>
              <a:t>Now a very serious movement, well adapted in industry.</a:t>
            </a:r>
          </a:p>
          <a:p>
            <a:pPr marL="285750" indent="-285750" defTabSz="457200">
              <a:buFont typeface="Arial"/>
              <a:buChar char="•"/>
            </a:pPr>
            <a:r>
              <a:rPr lang="en-US" dirty="0">
                <a:solidFill>
                  <a:prstClr val="black"/>
                </a:solidFill>
              </a:rPr>
              <a:t>There are a couple of established agile methods: How to integrate these values in everyday software development</a:t>
            </a:r>
          </a:p>
        </p:txBody>
      </p:sp>
      <p:sp>
        <p:nvSpPr>
          <p:cNvPr id="3" name="Footer Placeholder 2"/>
          <p:cNvSpPr>
            <a:spLocks noGrp="1"/>
          </p:cNvSpPr>
          <p:nvPr>
            <p:ph type="ftr" sz="quarter" idx="11"/>
          </p:nvPr>
        </p:nvSpPr>
        <p:spPr/>
        <p:txBody>
          <a:bodyPr/>
          <a:lstStyle/>
          <a:p>
            <a:r>
              <a:rPr lang="de-DE" smtClean="0">
                <a:solidFill>
                  <a:prstClr val="black">
                    <a:tint val="75000"/>
                  </a:prstClr>
                </a:solidFill>
              </a:rPr>
              <a:t>Eric Knauss - Continuous X 4 WASP</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105919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agile? What is not?</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Agile </a:t>
            </a:r>
            <a:r>
              <a:rPr lang="mr-IN" dirty="0" smtClean="0"/>
              <a:t>–</a:t>
            </a:r>
            <a:r>
              <a:rPr lang="en-US" dirty="0" smtClean="0"/>
              <a:t> a compendium of ideas</a:t>
            </a:r>
          </a:p>
          <a:p>
            <a:pPr lvl="1"/>
            <a:r>
              <a:rPr lang="en-US" dirty="0" smtClean="0"/>
              <a:t>Applied by number of methods</a:t>
            </a:r>
            <a:br>
              <a:rPr lang="en-US" dirty="0" smtClean="0"/>
            </a:br>
            <a:r>
              <a:rPr lang="en-US" dirty="0" smtClean="0"/>
              <a:t>(incl. XP, Scrum, Kanban, Lean Software Development)</a:t>
            </a:r>
          </a:p>
          <a:p>
            <a:endParaRPr lang="en-US" dirty="0"/>
          </a:p>
          <a:p>
            <a:r>
              <a:rPr lang="en-US" dirty="0" smtClean="0"/>
              <a:t>Core characteristics defined through</a:t>
            </a:r>
          </a:p>
          <a:p>
            <a:pPr lvl="1"/>
            <a:r>
              <a:rPr lang="en-US" b="1" dirty="0" smtClean="0"/>
              <a:t>Values</a:t>
            </a:r>
            <a:r>
              <a:rPr lang="en-US" dirty="0" smtClean="0"/>
              <a:t>: General assumptions framing the agile view of the world</a:t>
            </a:r>
          </a:p>
          <a:p>
            <a:pPr lvl="1"/>
            <a:r>
              <a:rPr lang="en-US" b="1" dirty="0" smtClean="0"/>
              <a:t>Principles</a:t>
            </a:r>
            <a:r>
              <a:rPr lang="en-US" dirty="0" smtClean="0"/>
              <a:t>: Core agile rules, organizational and technical</a:t>
            </a:r>
          </a:p>
          <a:p>
            <a:pPr lvl="1"/>
            <a:r>
              <a:rPr lang="en-US" b="1" dirty="0" smtClean="0"/>
              <a:t>Roles</a:t>
            </a:r>
            <a:r>
              <a:rPr lang="en-US" dirty="0" smtClean="0"/>
              <a:t>: responsibilities and privileges of the various actors in an agile process</a:t>
            </a:r>
          </a:p>
          <a:p>
            <a:pPr lvl="1"/>
            <a:r>
              <a:rPr lang="en-US" b="1" dirty="0" smtClean="0"/>
              <a:t>Practices</a:t>
            </a:r>
            <a:r>
              <a:rPr lang="en-US" dirty="0" smtClean="0"/>
              <a:t>: specific activities practiced by agile teams</a:t>
            </a:r>
          </a:p>
          <a:p>
            <a:pPr lvl="1"/>
            <a:r>
              <a:rPr lang="en-US" b="1" dirty="0" smtClean="0"/>
              <a:t>Artifacts</a:t>
            </a:r>
            <a:r>
              <a:rPr lang="en-US" dirty="0" smtClean="0"/>
              <a:t>: tools, both virtual and material, that support the practices</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Eric Knauss - Continuous X 4 WASP</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7</a:t>
            </a:fld>
            <a:endParaRPr lang="en-US">
              <a:solidFill>
                <a:prstClr val="black">
                  <a:tint val="75000"/>
                </a:prstClr>
              </a:solidFill>
            </a:endParaRPr>
          </a:p>
        </p:txBody>
      </p:sp>
      <p:sp>
        <p:nvSpPr>
          <p:cNvPr id="6" name="TextBox 5"/>
          <p:cNvSpPr txBox="1"/>
          <p:nvPr/>
        </p:nvSpPr>
        <p:spPr>
          <a:xfrm>
            <a:off x="8095129" y="5960313"/>
            <a:ext cx="868251" cy="276999"/>
          </a:xfrm>
          <a:prstGeom prst="rect">
            <a:avLst/>
          </a:prstGeom>
          <a:noFill/>
        </p:spPr>
        <p:txBody>
          <a:bodyPr wrap="none" rtlCol="0">
            <a:spAutoFit/>
          </a:bodyPr>
          <a:lstStyle/>
          <a:p>
            <a:pPr defTabSz="457200"/>
            <a:r>
              <a:rPr lang="en-US" sz="1200">
                <a:solidFill>
                  <a:prstClr val="black"/>
                </a:solidFill>
              </a:rPr>
              <a:t>[Mey2014]</a:t>
            </a:r>
          </a:p>
        </p:txBody>
      </p:sp>
    </p:spTree>
    <p:extLst>
      <p:ext uri="{BB962C8B-B14F-4D97-AF65-F5344CB8AC3E}">
        <p14:creationId xmlns:p14="http://schemas.microsoft.com/office/powerpoint/2010/main" val="2071349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Values</a:t>
            </a:r>
            <a:endParaRPr lang="en-US" dirty="0"/>
          </a:p>
        </p:txBody>
      </p:sp>
      <p:sp>
        <p:nvSpPr>
          <p:cNvPr id="3" name="Content Placeholder 2"/>
          <p:cNvSpPr>
            <a:spLocks noGrp="1"/>
          </p:cNvSpPr>
          <p:nvPr>
            <p:ph idx="1"/>
          </p:nvPr>
        </p:nvSpPr>
        <p:spPr>
          <a:xfrm>
            <a:off x="457200" y="1972235"/>
            <a:ext cx="8229600" cy="3012142"/>
          </a:xfrm>
        </p:spPr>
        <p:txBody>
          <a:bodyPr>
            <a:normAutofit fontScale="85000" lnSpcReduction="20000"/>
          </a:bodyPr>
          <a:lstStyle/>
          <a:p>
            <a:pPr marL="457200" indent="-457200">
              <a:buFont typeface="+mj-lt"/>
              <a:buAutoNum type="arabicPeriod"/>
            </a:pPr>
            <a:r>
              <a:rPr lang="en-US" dirty="0" smtClean="0">
                <a:latin typeface="+mn-lt"/>
              </a:rPr>
              <a:t>Redefined roles for developers, managers, and customers</a:t>
            </a:r>
          </a:p>
          <a:p>
            <a:pPr marL="457200" indent="-457200">
              <a:buFont typeface="+mj-lt"/>
              <a:buAutoNum type="arabicPeriod"/>
            </a:pPr>
            <a:r>
              <a:rPr lang="en-US" dirty="0" smtClean="0">
                <a:latin typeface="+mn-lt"/>
              </a:rPr>
              <a:t>No ”Big Upfront” steps</a:t>
            </a:r>
          </a:p>
          <a:p>
            <a:pPr marL="457200" indent="-457200">
              <a:buFont typeface="+mj-lt"/>
              <a:buAutoNum type="arabicPeriod"/>
            </a:pPr>
            <a:r>
              <a:rPr lang="en-US" dirty="0" smtClean="0">
                <a:latin typeface="+mn-lt"/>
              </a:rPr>
              <a:t>Iterative development</a:t>
            </a:r>
          </a:p>
          <a:p>
            <a:pPr marL="457200" indent="-457200">
              <a:buFont typeface="+mj-lt"/>
              <a:buAutoNum type="arabicPeriod"/>
            </a:pPr>
            <a:r>
              <a:rPr lang="en-US" dirty="0" smtClean="0">
                <a:latin typeface="+mn-lt"/>
              </a:rPr>
              <a:t>Limited, negotiated functionality</a:t>
            </a:r>
          </a:p>
          <a:p>
            <a:pPr marL="457200" indent="-457200">
              <a:buFont typeface="+mj-lt"/>
              <a:buAutoNum type="arabicPeriod"/>
            </a:pPr>
            <a:r>
              <a:rPr lang="en-US" dirty="0" smtClean="0">
                <a:latin typeface="+mn-lt"/>
              </a:rPr>
              <a:t>Focus on quality, understood as achieved through testing</a:t>
            </a:r>
            <a:endParaRPr lang="en-US" dirty="0">
              <a:latin typeface="+mn-lt"/>
            </a:endParaRPr>
          </a:p>
        </p:txBody>
      </p:sp>
      <p:sp>
        <p:nvSpPr>
          <p:cNvPr id="4" name="Footer Placeholder 3"/>
          <p:cNvSpPr>
            <a:spLocks noGrp="1"/>
          </p:cNvSpPr>
          <p:nvPr>
            <p:ph type="ftr" sz="quarter" idx="11"/>
          </p:nvPr>
        </p:nvSpPr>
        <p:spPr/>
        <p:txBody>
          <a:bodyPr/>
          <a:lstStyle/>
          <a:p>
            <a:r>
              <a:rPr lang="de-DE" smtClean="0">
                <a:solidFill>
                  <a:prstClr val="black">
                    <a:tint val="75000"/>
                  </a:prstClr>
                </a:solidFill>
              </a:rPr>
              <a:t>Eric Knauss - Continuous X 4 WASP</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8</a:t>
            </a:fld>
            <a:endParaRPr lang="en-US">
              <a:solidFill>
                <a:prstClr val="black">
                  <a:tint val="75000"/>
                </a:prstClr>
              </a:solidFill>
            </a:endParaRPr>
          </a:p>
        </p:txBody>
      </p:sp>
      <p:sp>
        <p:nvSpPr>
          <p:cNvPr id="6" name="TextBox 5"/>
          <p:cNvSpPr txBox="1"/>
          <p:nvPr/>
        </p:nvSpPr>
        <p:spPr>
          <a:xfrm>
            <a:off x="8095129" y="5960313"/>
            <a:ext cx="868251" cy="276999"/>
          </a:xfrm>
          <a:prstGeom prst="rect">
            <a:avLst/>
          </a:prstGeom>
          <a:noFill/>
        </p:spPr>
        <p:txBody>
          <a:bodyPr wrap="none" rtlCol="0">
            <a:spAutoFit/>
          </a:bodyPr>
          <a:lstStyle/>
          <a:p>
            <a:pPr defTabSz="457200"/>
            <a:r>
              <a:rPr lang="en-US" sz="1200">
                <a:solidFill>
                  <a:prstClr val="black"/>
                </a:solidFill>
              </a:rPr>
              <a:t>[Mey2014]</a:t>
            </a:r>
          </a:p>
        </p:txBody>
      </p:sp>
    </p:spTree>
    <p:extLst>
      <p:ext uri="{BB962C8B-B14F-4D97-AF65-F5344CB8AC3E}">
        <p14:creationId xmlns:p14="http://schemas.microsoft.com/office/powerpoint/2010/main" val="319913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Calibri" charset="0"/>
                <a:ea typeface="Calibri" charset="0"/>
                <a:cs typeface="Calibri" charset="0"/>
              </a:rPr>
              <a:t>Agile Principles </a:t>
            </a:r>
            <a:r>
              <a:rPr lang="mr-IN" dirty="0" smtClean="0">
                <a:latin typeface="Calibri" charset="0"/>
                <a:ea typeface="Calibri" charset="0"/>
                <a:cs typeface="Calibri" charset="0"/>
              </a:rPr>
              <a:t>–</a:t>
            </a:r>
            <a:r>
              <a:rPr lang="en-US" dirty="0" smtClean="0">
                <a:latin typeface="Calibri" charset="0"/>
                <a:ea typeface="Calibri" charset="0"/>
                <a:cs typeface="Calibri" charset="0"/>
              </a:rPr>
              <a:t> Revised list </a:t>
            </a:r>
            <a:br>
              <a:rPr lang="en-US" dirty="0" smtClean="0">
                <a:latin typeface="Calibri" charset="0"/>
                <a:ea typeface="Calibri" charset="0"/>
                <a:cs typeface="Calibri" charset="0"/>
              </a:rPr>
            </a:br>
            <a:r>
              <a:rPr lang="en-US" sz="1800" dirty="0" smtClean="0">
                <a:latin typeface="Calibri" charset="0"/>
                <a:ea typeface="Calibri" charset="0"/>
                <a:cs typeface="Calibri" charset="0"/>
              </a:rPr>
              <a:t>(according to [Mey2014])</a:t>
            </a:r>
            <a:endParaRPr lang="en-US" dirty="0">
              <a:latin typeface="Calibri" charset="0"/>
              <a:ea typeface="Calibri" charset="0"/>
              <a:cs typeface="Calibri" charset="0"/>
            </a:endParaRPr>
          </a:p>
        </p:txBody>
      </p:sp>
      <p:sp>
        <p:nvSpPr>
          <p:cNvPr id="3" name="Content Placeholder 2"/>
          <p:cNvSpPr>
            <a:spLocks noGrp="1"/>
          </p:cNvSpPr>
          <p:nvPr>
            <p:ph idx="1"/>
          </p:nvPr>
        </p:nvSpPr>
        <p:spPr>
          <a:xfrm>
            <a:off x="457200" y="1806498"/>
            <a:ext cx="4114800" cy="4430814"/>
          </a:xfrm>
        </p:spPr>
        <p:txBody>
          <a:bodyPr>
            <a:normAutofit/>
          </a:bodyPr>
          <a:lstStyle/>
          <a:p>
            <a:pPr marL="0" indent="0">
              <a:buNone/>
            </a:pPr>
            <a:r>
              <a:rPr lang="en-US" sz="2000" dirty="0" smtClean="0">
                <a:latin typeface="+mn-lt"/>
              </a:rPr>
              <a:t>Organizational</a:t>
            </a:r>
          </a:p>
          <a:p>
            <a:pPr marL="457200" indent="-457200">
              <a:buFont typeface="+mj-lt"/>
              <a:buAutoNum type="arabicPeriod"/>
            </a:pPr>
            <a:r>
              <a:rPr lang="en-US" sz="2000" dirty="0" smtClean="0">
                <a:latin typeface="+mn-lt"/>
              </a:rPr>
              <a:t>Put the customer at the center.</a:t>
            </a:r>
          </a:p>
          <a:p>
            <a:pPr marL="457200" indent="-457200">
              <a:buFont typeface="+mj-lt"/>
              <a:buAutoNum type="arabicPeriod"/>
            </a:pPr>
            <a:r>
              <a:rPr lang="en-US" sz="2000" dirty="0" smtClean="0">
                <a:latin typeface="+mn-lt"/>
              </a:rPr>
              <a:t>Let the team self-organize.</a:t>
            </a:r>
          </a:p>
          <a:p>
            <a:pPr marL="457200" indent="-457200">
              <a:buFont typeface="+mj-lt"/>
              <a:buAutoNum type="arabicPeriod"/>
            </a:pPr>
            <a:r>
              <a:rPr lang="en-US" sz="2000" dirty="0" smtClean="0">
                <a:latin typeface="+mn-lt"/>
              </a:rPr>
              <a:t>Work at a sustainable pace.</a:t>
            </a:r>
          </a:p>
          <a:p>
            <a:pPr marL="457200" indent="-457200">
              <a:buFont typeface="+mj-lt"/>
              <a:buAutoNum type="arabicPeriod"/>
            </a:pPr>
            <a:r>
              <a:rPr lang="en-US" sz="2000" dirty="0" smtClean="0">
                <a:latin typeface="+mn-lt"/>
              </a:rPr>
              <a:t>Develop minimal software:</a:t>
            </a:r>
          </a:p>
          <a:p>
            <a:pPr marL="914400" lvl="1" indent="-457200">
              <a:buFont typeface="+mj-lt"/>
              <a:buAutoNum type="arabicPeriod"/>
            </a:pPr>
            <a:r>
              <a:rPr lang="en-US" sz="2000" dirty="0" smtClean="0">
                <a:latin typeface="+mn-lt"/>
              </a:rPr>
              <a:t>Produce minimal functionality.</a:t>
            </a:r>
          </a:p>
          <a:p>
            <a:pPr marL="914400" lvl="1" indent="-457200">
              <a:buFont typeface="+mj-lt"/>
              <a:buAutoNum type="arabicPeriod"/>
            </a:pPr>
            <a:r>
              <a:rPr lang="en-US" sz="2000" dirty="0" smtClean="0">
                <a:latin typeface="+mn-lt"/>
              </a:rPr>
              <a:t>Produce only the product requested.</a:t>
            </a:r>
          </a:p>
          <a:p>
            <a:pPr marL="914400" lvl="1" indent="-457200">
              <a:buFont typeface="+mj-lt"/>
              <a:buAutoNum type="arabicPeriod"/>
            </a:pPr>
            <a:r>
              <a:rPr lang="en-US" sz="2000" dirty="0" smtClean="0">
                <a:latin typeface="+mn-lt"/>
              </a:rPr>
              <a:t>Develop only code and tests.</a:t>
            </a:r>
          </a:p>
          <a:p>
            <a:pPr marL="457200" indent="-457200">
              <a:buFont typeface="+mj-lt"/>
              <a:buAutoNum type="arabicPeriod"/>
            </a:pPr>
            <a:r>
              <a:rPr lang="en-US" sz="2000" dirty="0" smtClean="0">
                <a:latin typeface="+mn-lt"/>
              </a:rPr>
              <a:t>Accept Change</a:t>
            </a:r>
          </a:p>
        </p:txBody>
      </p:sp>
      <p:sp>
        <p:nvSpPr>
          <p:cNvPr id="4" name="Footer Placeholder 3"/>
          <p:cNvSpPr>
            <a:spLocks noGrp="1"/>
          </p:cNvSpPr>
          <p:nvPr>
            <p:ph type="ftr" sz="quarter" idx="11"/>
          </p:nvPr>
        </p:nvSpPr>
        <p:spPr/>
        <p:txBody>
          <a:bodyPr/>
          <a:lstStyle/>
          <a:p>
            <a:r>
              <a:rPr lang="de-DE" smtClean="0">
                <a:solidFill>
                  <a:prstClr val="black">
                    <a:tint val="75000"/>
                  </a:prstClr>
                </a:solidFill>
              </a:rPr>
              <a:t>Eric Knauss - Continuous X 4 WASP</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9</a:t>
            </a:fld>
            <a:endParaRPr lang="en-US">
              <a:solidFill>
                <a:prstClr val="black">
                  <a:tint val="75000"/>
                </a:prstClr>
              </a:solidFill>
            </a:endParaRPr>
          </a:p>
        </p:txBody>
      </p:sp>
      <p:sp>
        <p:nvSpPr>
          <p:cNvPr id="6" name="Content Placeholder 2"/>
          <p:cNvSpPr txBox="1">
            <a:spLocks/>
          </p:cNvSpPr>
          <p:nvPr/>
        </p:nvSpPr>
        <p:spPr>
          <a:xfrm>
            <a:off x="4708767" y="1806498"/>
            <a:ext cx="4114800" cy="443968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smtClean="0">
                <a:solidFill>
                  <a:prstClr val="black"/>
                </a:solidFill>
                <a:latin typeface="Calibri"/>
              </a:rPr>
              <a:t>Technical</a:t>
            </a:r>
          </a:p>
          <a:p>
            <a:pPr marL="457200" indent="-457200">
              <a:buFont typeface="+mj-lt"/>
              <a:buAutoNum type="arabicPeriod"/>
            </a:pPr>
            <a:r>
              <a:rPr lang="en-US" sz="2000" dirty="0" smtClean="0">
                <a:solidFill>
                  <a:prstClr val="black"/>
                </a:solidFill>
                <a:latin typeface="Calibri"/>
              </a:rPr>
              <a:t>Develop iteratively:</a:t>
            </a:r>
          </a:p>
          <a:p>
            <a:pPr marL="914400" lvl="1" indent="-457200">
              <a:buFont typeface="+mj-lt"/>
              <a:buAutoNum type="arabicPeriod"/>
            </a:pPr>
            <a:r>
              <a:rPr lang="en-US" dirty="0" smtClean="0">
                <a:solidFill>
                  <a:prstClr val="black"/>
                </a:solidFill>
                <a:latin typeface="Calibri"/>
              </a:rPr>
              <a:t>Produce frequent working iterations.</a:t>
            </a:r>
          </a:p>
          <a:p>
            <a:pPr marL="914400" lvl="1" indent="-457200">
              <a:buFont typeface="+mj-lt"/>
              <a:buAutoNum type="arabicPeriod"/>
            </a:pPr>
            <a:r>
              <a:rPr lang="en-US" dirty="0" smtClean="0">
                <a:solidFill>
                  <a:prstClr val="black"/>
                </a:solidFill>
                <a:latin typeface="Calibri"/>
              </a:rPr>
              <a:t>Freeze requirements during iterations.</a:t>
            </a:r>
          </a:p>
          <a:p>
            <a:pPr marL="457200" indent="-457200">
              <a:buFont typeface="+mj-lt"/>
              <a:buAutoNum type="arabicPeriod"/>
            </a:pPr>
            <a:r>
              <a:rPr lang="en-US" sz="2000" dirty="0" smtClean="0">
                <a:solidFill>
                  <a:prstClr val="black"/>
                </a:solidFill>
                <a:latin typeface="Calibri"/>
              </a:rPr>
              <a:t>Treat tests as a key resource:</a:t>
            </a:r>
          </a:p>
          <a:p>
            <a:pPr marL="914400" lvl="1" indent="-457200">
              <a:buFont typeface="+mj-lt"/>
              <a:buAutoNum type="arabicPeriod"/>
            </a:pPr>
            <a:r>
              <a:rPr lang="en-US" dirty="0" smtClean="0">
                <a:solidFill>
                  <a:prstClr val="black"/>
                </a:solidFill>
                <a:latin typeface="Calibri"/>
              </a:rPr>
              <a:t>Do not start any new development until all tests pass.</a:t>
            </a:r>
          </a:p>
          <a:p>
            <a:pPr marL="914400" lvl="1" indent="-457200">
              <a:buFont typeface="+mj-lt"/>
              <a:buAutoNum type="arabicPeriod"/>
            </a:pPr>
            <a:r>
              <a:rPr lang="en-US" dirty="0" smtClean="0">
                <a:solidFill>
                  <a:prstClr val="black"/>
                </a:solidFill>
                <a:latin typeface="Calibri"/>
              </a:rPr>
              <a:t>Test first.</a:t>
            </a:r>
          </a:p>
          <a:p>
            <a:pPr marL="457200" indent="-457200">
              <a:buFont typeface="+mj-lt"/>
              <a:buAutoNum type="arabicPeriod"/>
            </a:pPr>
            <a:r>
              <a:rPr lang="en-US" sz="2000" dirty="0" smtClean="0">
                <a:solidFill>
                  <a:prstClr val="black"/>
                </a:solidFill>
                <a:latin typeface="Calibri"/>
              </a:rPr>
              <a:t>Express requirements through scenarios.</a:t>
            </a:r>
            <a:endParaRPr lang="en-US" sz="2000" dirty="0">
              <a:solidFill>
                <a:prstClr val="black"/>
              </a:solidFill>
              <a:latin typeface="Calibri"/>
            </a:endParaRPr>
          </a:p>
        </p:txBody>
      </p:sp>
      <p:sp>
        <p:nvSpPr>
          <p:cNvPr id="7" name="TextBox 6"/>
          <p:cNvSpPr txBox="1"/>
          <p:nvPr/>
        </p:nvSpPr>
        <p:spPr>
          <a:xfrm rot="316061">
            <a:off x="455818" y="6037257"/>
            <a:ext cx="4976940" cy="40011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defTabSz="457200"/>
            <a:r>
              <a:rPr lang="en-US" sz="2000" dirty="0">
                <a:solidFill>
                  <a:prstClr val="black"/>
                </a:solidFill>
              </a:rPr>
              <a:t>6. Reflect regularly and improve continuously!</a:t>
            </a:r>
          </a:p>
        </p:txBody>
      </p:sp>
    </p:spTree>
    <p:extLst>
      <p:ext uri="{BB962C8B-B14F-4D97-AF65-F5344CB8AC3E}">
        <p14:creationId xmlns:p14="http://schemas.microsoft.com/office/powerpoint/2010/main" val="1642928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TotalTime>
  <Words>3228</Words>
  <Application>Microsoft Macintosh PowerPoint</Application>
  <PresentationFormat>On-screen Show (4:3)</PresentationFormat>
  <Paragraphs>600</Paragraphs>
  <Slides>54</Slides>
  <Notes>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54</vt:i4>
      </vt:variant>
    </vt:vector>
  </HeadingPairs>
  <TitlesOfParts>
    <vt:vector size="65" baseType="lpstr">
      <vt:lpstr>Calibri</vt:lpstr>
      <vt:lpstr>Helvetica</vt:lpstr>
      <vt:lpstr>Mangal</vt:lpstr>
      <vt:lpstr>ＭＳ Ｐゴシック</vt:lpstr>
      <vt:lpstr>Times</vt:lpstr>
      <vt:lpstr>Tw Cen MT</vt:lpstr>
      <vt:lpstr>Wingdings</vt:lpstr>
      <vt:lpstr>Arial</vt:lpstr>
      <vt:lpstr>11_Office Theme</vt:lpstr>
      <vt:lpstr>Office Theme</vt:lpstr>
      <vt:lpstr>simple-light-2</vt:lpstr>
      <vt:lpstr>Continuous Integration, Delivery, Deployment, and DevOps</vt:lpstr>
      <vt:lpstr>Agenda today</vt:lpstr>
      <vt:lpstr>Definition of Continuous X</vt:lpstr>
      <vt:lpstr>Continuous Integration: Key ideas</vt:lpstr>
      <vt:lpstr>Origin: Agile Practice</vt:lpstr>
      <vt:lpstr>Agile Manifesto</vt:lpstr>
      <vt:lpstr>What is agile? What is not?</vt:lpstr>
      <vt:lpstr>Agile Values</vt:lpstr>
      <vt:lpstr>Agile Principles – Revised list  (according to [Mey2014])</vt:lpstr>
      <vt:lpstr>Why to do Continuous Integration</vt:lpstr>
      <vt:lpstr>Organizational Categories</vt:lpstr>
      <vt:lpstr>Insights from Research Projects</vt:lpstr>
      <vt:lpstr>PowerPoint Presentation</vt:lpstr>
      <vt:lpstr>Context</vt:lpstr>
      <vt:lpstr>Continuous Integration</vt:lpstr>
      <vt:lpstr>Continuous Deployment</vt:lpstr>
      <vt:lpstr>Working Definitions for this lecture</vt:lpstr>
      <vt:lpstr>Some conceptual view</vt:lpstr>
      <vt:lpstr>Something in between…</vt:lpstr>
      <vt:lpstr>Current work</vt:lpstr>
      <vt:lpstr>Continuous Deployment</vt:lpstr>
      <vt:lpstr>Testing Strategies for Continuous X for Embedded Systems</vt:lpstr>
      <vt:lpstr>PowerPoint Presentation</vt:lpstr>
      <vt:lpstr>Example Civit model</vt:lpstr>
      <vt:lpstr>The CIVIT Model</vt:lpstr>
      <vt:lpstr>Legend</vt:lpstr>
      <vt:lpstr>Testing Strategies for CI</vt:lpstr>
      <vt:lpstr>PowerPoint Presentation</vt:lpstr>
      <vt:lpstr>Why test prioritization &amp; selection?</vt:lpstr>
      <vt:lpstr>Recommending tests (idea)</vt:lpstr>
      <vt:lpstr>Principle 1</vt:lpstr>
      <vt:lpstr>Principle</vt:lpstr>
      <vt:lpstr>Principle 2</vt:lpstr>
      <vt:lpstr>Principle 3</vt:lpstr>
      <vt:lpstr>Applied to realistic data</vt:lpstr>
      <vt:lpstr>Applied to realistic data (ongoing)</vt:lpstr>
      <vt:lpstr>The Role of Value, Features, and Requirements</vt:lpstr>
      <vt:lpstr>Requirements now and then</vt:lpstr>
      <vt:lpstr>Mind the gap: Challenges with RE in Large-Scale Agile Systems Development</vt:lpstr>
      <vt:lpstr>Mind the gap: Challenges with RE in Large-Scale Agile Systems Development</vt:lpstr>
      <vt:lpstr>Large-Scale Planning Game</vt:lpstr>
      <vt:lpstr>Understanding Customers and End-users</vt:lpstr>
      <vt:lpstr>Findings</vt:lpstr>
      <vt:lpstr>Findings</vt:lpstr>
      <vt:lpstr>Findings</vt:lpstr>
      <vt:lpstr>Findings</vt:lpstr>
      <vt:lpstr>Findings</vt:lpstr>
      <vt:lpstr>Findings</vt:lpstr>
      <vt:lpstr>Findings</vt:lpstr>
      <vt:lpstr>Findings</vt:lpstr>
      <vt:lpstr>Conclusion on Large-Scale Agile Planning</vt:lpstr>
      <vt:lpstr>Pre-Study: Adding value every sprint</vt:lpstr>
      <vt:lpstr>Agenda today</vt:lpstr>
      <vt:lpstr>                   Master thesis  The group maturity and technical debt          Case Study: Agile teams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Continuous Integration, Delivery, Deployment, and DevOps</dc:title>
  <dc:creator>Eric Knauss</dc:creator>
  <cp:lastModifiedBy>Eric Knauss</cp:lastModifiedBy>
  <cp:revision>32</cp:revision>
  <cp:lastPrinted>2017-04-26T12:41:45Z</cp:lastPrinted>
  <dcterms:created xsi:type="dcterms:W3CDTF">2017-04-26T11:42:01Z</dcterms:created>
  <dcterms:modified xsi:type="dcterms:W3CDTF">2017-05-09T10:59:41Z</dcterms:modified>
</cp:coreProperties>
</file>